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4" r:id="rId3"/>
    <p:sldId id="258" r:id="rId4"/>
    <p:sldId id="257" r:id="rId5"/>
    <p:sldId id="286" r:id="rId6"/>
    <p:sldId id="280" r:id="rId7"/>
    <p:sldId id="282" r:id="rId8"/>
    <p:sldId id="283" r:id="rId9"/>
    <p:sldId id="285" r:id="rId10"/>
    <p:sldId id="275" r:id="rId11"/>
    <p:sldId id="279" r:id="rId12"/>
    <p:sldId id="278" r:id="rId13"/>
    <p:sldId id="271" r:id="rId14"/>
    <p:sldId id="28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994" autoAdjust="0"/>
    <p:restoredTop sz="94660"/>
  </p:normalViewPr>
  <p:slideViewPr>
    <p:cSldViewPr snapToGrid="0">
      <p:cViewPr varScale="1">
        <p:scale>
          <a:sx n="89" d="100"/>
          <a:sy n="89" d="100"/>
        </p:scale>
        <p:origin x="6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66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7B42D-9D61-4E04-98B0-660AA9474AA6}" type="datetimeFigureOut">
              <a:rPr lang="en-GB" smtClean="0"/>
              <a:t>23/06/2014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65C87-E812-4A40-B4FD-87708BBA7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2154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7B42D-9D61-4E04-98B0-660AA9474AA6}" type="datetimeFigureOut">
              <a:rPr lang="en-GB" smtClean="0"/>
              <a:t>23/06/2014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65C87-E812-4A40-B4FD-87708BBA7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1596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7B42D-9D61-4E04-98B0-660AA9474AA6}" type="datetimeFigureOut">
              <a:rPr lang="en-GB" smtClean="0"/>
              <a:t>23/06/2014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65C87-E812-4A40-B4FD-87708BBA7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7297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7B42D-9D61-4E04-98B0-660AA9474AA6}" type="datetimeFigureOut">
              <a:rPr lang="en-GB" smtClean="0"/>
              <a:t>23/06/2014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65C87-E812-4A40-B4FD-87708BBA7F08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2" descr="C:\Users\Public\Documents\ins 2010\safe\2010\home\home\sailing\from other pc\HSC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90868" y="321959"/>
            <a:ext cx="1862932" cy="13242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289288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7B42D-9D61-4E04-98B0-660AA9474AA6}" type="datetimeFigureOut">
              <a:rPr lang="en-GB" smtClean="0"/>
              <a:t>23/06/2014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65C87-E812-4A40-B4FD-87708BBA7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2582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7B42D-9D61-4E04-98B0-660AA9474AA6}" type="datetimeFigureOut">
              <a:rPr lang="en-GB" smtClean="0"/>
              <a:t>23/06/2014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65C87-E812-4A40-B4FD-87708BBA7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400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7B42D-9D61-4E04-98B0-660AA9474AA6}" type="datetimeFigureOut">
              <a:rPr lang="en-GB" smtClean="0"/>
              <a:t>23/06/2014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65C87-E812-4A40-B4FD-87708BBA7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1318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7B42D-9D61-4E04-98B0-660AA9474AA6}" type="datetimeFigureOut">
              <a:rPr lang="en-GB" smtClean="0"/>
              <a:t>23/06/2014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65C87-E812-4A40-B4FD-87708BBA7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3305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7B42D-9D61-4E04-98B0-660AA9474AA6}" type="datetimeFigureOut">
              <a:rPr lang="en-GB" smtClean="0"/>
              <a:t>23/06/2014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65C87-E812-4A40-B4FD-87708BBA7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2827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7B42D-9D61-4E04-98B0-660AA9474AA6}" type="datetimeFigureOut">
              <a:rPr lang="en-GB" smtClean="0"/>
              <a:t>23/06/2014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65C87-E812-4A40-B4FD-87708BBA7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2358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7B42D-9D61-4E04-98B0-660AA9474AA6}" type="datetimeFigureOut">
              <a:rPr lang="en-GB" smtClean="0"/>
              <a:t>23/06/2014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65C87-E812-4A40-B4FD-87708BBA7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8360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7B42D-9D61-4E04-98B0-660AA9474AA6}" type="datetimeFigureOut">
              <a:rPr lang="en-GB" smtClean="0"/>
              <a:t>23/06/2014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65C87-E812-4A40-B4FD-87708BBA7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2938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gi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RYA Level 1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8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8779136" cy="1325563"/>
          </a:xfrm>
        </p:spPr>
        <p:txBody>
          <a:bodyPr/>
          <a:lstStyle/>
          <a:p>
            <a:r>
              <a:rPr lang="en-GB" dirty="0" smtClean="0"/>
              <a:t>3) Course made good –can’t go upwind</a:t>
            </a:r>
            <a:endParaRPr lang="en-GB" dirty="0"/>
          </a:p>
        </p:txBody>
      </p:sp>
      <p:pic>
        <p:nvPicPr>
          <p:cNvPr id="16388" name="Picture 4" descr="http://upload.wikimedia.org/wikipedia/en/thumb/3/32/Beating_an_upwind_course.svg/220px-Beating_an_upwind_course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0290" y="1939925"/>
            <a:ext cx="4457065" cy="3829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2681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3) Course over ground -slippage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408170" cy="4351338"/>
          </a:xfrm>
        </p:spPr>
        <p:txBody>
          <a:bodyPr/>
          <a:lstStyle/>
          <a:p>
            <a:r>
              <a:rPr lang="en-GB" dirty="0" smtClean="0"/>
              <a:t>S</a:t>
            </a:r>
            <a:endParaRPr lang="en-GB" dirty="0"/>
          </a:p>
        </p:txBody>
      </p:sp>
      <p:pic>
        <p:nvPicPr>
          <p:cNvPr id="4" name="Picture 6" descr="http://asianyachting.com/images/Leeway%20effec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244" y="1997075"/>
            <a:ext cx="3879215" cy="3726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526530" y="2457450"/>
            <a:ext cx="428625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Slippage (leeway)</a:t>
            </a:r>
          </a:p>
          <a:p>
            <a:endParaRPr lang="en-GB" dirty="0"/>
          </a:p>
          <a:p>
            <a:pPr marL="285750" indent="-285750">
              <a:buFontTx/>
              <a:buChar char="-"/>
            </a:pPr>
            <a:r>
              <a:rPr lang="en-GB" dirty="0" smtClean="0"/>
              <a:t>Tide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Force on sail more than the counteracting force on the centreboard</a:t>
            </a:r>
          </a:p>
          <a:p>
            <a:pPr marL="285750" indent="-285750">
              <a:buFontTx/>
              <a:buChar char="-"/>
            </a:pPr>
            <a:endParaRPr lang="en-GB" dirty="0"/>
          </a:p>
          <a:p>
            <a:r>
              <a:rPr lang="en-GB" dirty="0" smtClean="0"/>
              <a:t>Reducing Slippage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Centreboard fully in the water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Don’t heal the boat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Dig the nose in – sit forward upwind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5217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4</a:t>
            </a:r>
            <a:r>
              <a:rPr lang="en-GB" dirty="0" smtClean="0"/>
              <a:t>) Trim (forward and aft)</a:t>
            </a:r>
            <a:endParaRPr lang="en-GB" dirty="0"/>
          </a:p>
        </p:txBody>
      </p:sp>
      <p:pic>
        <p:nvPicPr>
          <p:cNvPr id="18434" name="Picture 2" descr="http://www.cautionwater.com/uploads/Articles/diagram-boattrim-0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9238" y="1690688"/>
            <a:ext cx="4257808" cy="3115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20140" y="1863090"/>
            <a:ext cx="27660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Upwind – sit forward to dig the front in and stop lateral movement</a:t>
            </a:r>
          </a:p>
          <a:p>
            <a:endParaRPr lang="en-GB" dirty="0"/>
          </a:p>
          <a:p>
            <a:r>
              <a:rPr lang="en-GB" dirty="0" smtClean="0"/>
              <a:t>Off wind – flat is fast</a:t>
            </a:r>
          </a:p>
          <a:p>
            <a:endParaRPr lang="en-GB" dirty="0"/>
          </a:p>
          <a:p>
            <a:endParaRPr lang="en-GB" dirty="0" smtClean="0"/>
          </a:p>
          <a:p>
            <a:r>
              <a:rPr lang="en-GB" dirty="0" err="1" smtClean="0"/>
              <a:t>Planing</a:t>
            </a:r>
            <a:r>
              <a:rPr lang="en-GB" dirty="0" smtClean="0"/>
              <a:t> downwind – sit further back to induce planning – raise bow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0518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5093970" cy="1325563"/>
          </a:xfrm>
        </p:spPr>
        <p:txBody>
          <a:bodyPr/>
          <a:lstStyle/>
          <a:p>
            <a:r>
              <a:rPr lang="en-GB" dirty="0" smtClean="0"/>
              <a:t>5) Balance</a:t>
            </a:r>
            <a:endParaRPr lang="en-GB" dirty="0"/>
          </a:p>
        </p:txBody>
      </p:sp>
      <p:pic>
        <p:nvPicPr>
          <p:cNvPr id="12290" name="Picture 2" descr="http://asianyachting.com/images/Effect%20of%20heel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8260" y="1827308"/>
            <a:ext cx="3665220" cy="3225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2" name="Picture 4" descr="http://www.catamaranvega.com/vega/sailing/11/figure5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9389" y="2045970"/>
            <a:ext cx="3413651" cy="2505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903720" y="5052702"/>
            <a:ext cx="339471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Why does this happen?</a:t>
            </a:r>
          </a:p>
          <a:p>
            <a:endParaRPr lang="en-GB" dirty="0"/>
          </a:p>
          <a:p>
            <a:r>
              <a:rPr lang="en-GB" dirty="0" smtClean="0"/>
              <a:t>Digging in the bow on the lee side produces a bigger bow wave on that side and shoves the boat to windward</a:t>
            </a:r>
            <a:endParaRPr lang="en-GB" dirty="0"/>
          </a:p>
        </p:txBody>
      </p:sp>
      <p:pic>
        <p:nvPicPr>
          <p:cNvPr id="12294" name="Picture 6" descr="http://www.catamaranvega.com/vega/sailing/11/figure4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635" y="452845"/>
            <a:ext cx="3113405" cy="1571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3628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pic>
        <p:nvPicPr>
          <p:cNvPr id="19458" name="Picture 2" descr="http://noreefing.com/wp-content/uploads/2013/08/5-Essential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9257" y="1690688"/>
            <a:ext cx="6861725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606290" y="811530"/>
            <a:ext cx="27660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smtClean="0">
                <a:solidFill>
                  <a:srgbClr val="FF0000"/>
                </a:solidFill>
              </a:rPr>
              <a:t>Flat is fast</a:t>
            </a:r>
            <a:endParaRPr lang="en-GB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6450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Cold Water Shock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797540" cy="475805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dirty="0" smtClean="0"/>
              <a:t>Key Points: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- You will likely gasp for air, then breath rapidly.</a:t>
            </a:r>
          </a:p>
          <a:p>
            <a:r>
              <a:rPr lang="en-GB" dirty="0" smtClean="0"/>
              <a:t>- Can only hold breath for seconds so protect your airway from waves and spray.</a:t>
            </a:r>
          </a:p>
          <a:p>
            <a:r>
              <a:rPr lang="en-GB" dirty="0" smtClean="0"/>
              <a:t>- Your heart will be working harder, so don’t try to swim, just relax!</a:t>
            </a:r>
          </a:p>
          <a:p>
            <a:r>
              <a:rPr lang="en-GB" dirty="0" smtClean="0"/>
              <a:t>- The effects will be at its worst in the first 30 seconds but will have gone within 3 minute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7952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Weather Sources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Internet</a:t>
            </a:r>
          </a:p>
          <a:p>
            <a:pPr lvl="1"/>
            <a:r>
              <a:rPr lang="en-GB" dirty="0" err="1" smtClean="0"/>
              <a:t>Windguru</a:t>
            </a:r>
            <a:endParaRPr lang="en-GB" dirty="0" smtClean="0"/>
          </a:p>
          <a:p>
            <a:pPr lvl="1"/>
            <a:r>
              <a:rPr lang="en-GB" dirty="0" smtClean="0"/>
              <a:t>Met Office</a:t>
            </a:r>
          </a:p>
          <a:p>
            <a:pPr lvl="1"/>
            <a:r>
              <a:rPr lang="en-GB" dirty="0" smtClean="0"/>
              <a:t>BBC</a:t>
            </a:r>
          </a:p>
          <a:p>
            <a:r>
              <a:rPr lang="en-GB" dirty="0" smtClean="0"/>
              <a:t>Harbour / Marina notice board</a:t>
            </a:r>
          </a:p>
          <a:p>
            <a:r>
              <a:rPr lang="en-GB" dirty="0" smtClean="0"/>
              <a:t>Coastguard on VHF</a:t>
            </a:r>
          </a:p>
          <a:p>
            <a:r>
              <a:rPr lang="en-GB" dirty="0" smtClean="0"/>
              <a:t>Shipping Forecast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Local radio weather bulletin</a:t>
            </a:r>
          </a:p>
          <a:p>
            <a:endParaRPr lang="en-GB" dirty="0"/>
          </a:p>
          <a:p>
            <a:r>
              <a:rPr lang="en-GB" dirty="0" smtClean="0"/>
              <a:t>Can Pay….</a:t>
            </a:r>
          </a:p>
          <a:p>
            <a:r>
              <a:rPr lang="en-GB" dirty="0" smtClean="0"/>
              <a:t>Marine Call</a:t>
            </a:r>
          </a:p>
          <a:p>
            <a:r>
              <a:rPr lang="en-GB" dirty="0" err="1" smtClean="0"/>
              <a:t>Metfax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7575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Level 1- On shore breeze</a:t>
            </a:r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6406" t="21334" r="49675" b="46526"/>
          <a:stretch/>
        </p:blipFill>
        <p:spPr>
          <a:xfrm>
            <a:off x="2807746" y="1936376"/>
            <a:ext cx="5228216" cy="3951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9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Recap</a:t>
            </a:r>
            <a:endParaRPr lang="en-GB" dirty="0"/>
          </a:p>
        </p:txBody>
      </p:sp>
      <p:pic>
        <p:nvPicPr>
          <p:cNvPr id="2050" name="Picture 2" descr="http://lyrabermuda.files.wordpress.com/2011/05/pointsail_diagram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9050" y="1825625"/>
            <a:ext cx="5033900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7184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5 Essentials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Sail Setting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Centreboard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Course made good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Trim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Balance</a:t>
            </a:r>
          </a:p>
        </p:txBody>
      </p:sp>
    </p:spTree>
    <p:extLst>
      <p:ext uri="{BB962C8B-B14F-4D97-AF65-F5344CB8AC3E}">
        <p14:creationId xmlns:p14="http://schemas.microsoft.com/office/powerpoint/2010/main" val="424565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1) Sail setting</a:t>
            </a:r>
            <a:endParaRPr lang="en-GB" dirty="0"/>
          </a:p>
        </p:txBody>
      </p:sp>
      <p:pic>
        <p:nvPicPr>
          <p:cNvPr id="15362" name="Picture 2" descr="http://upload.wikimedia.org/wikipedia/commons/thumb/4/4b/Points_of_sail.svg/220px-Points_of_sail.svg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6660" y="1124744"/>
            <a:ext cx="4472940" cy="4472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6121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1) Turning using sails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3314" name="Picture 2" descr="http://asianyachting.com/images/Effect%20of%20sail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964" y="1481931"/>
            <a:ext cx="5147945" cy="392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745045" y="1376979"/>
            <a:ext cx="1947134" cy="16997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?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6745381" y="3181639"/>
            <a:ext cx="1947134" cy="16997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8992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2) Centreboard</a:t>
            </a:r>
            <a:endParaRPr lang="en-GB" dirty="0"/>
          </a:p>
        </p:txBody>
      </p:sp>
      <p:pic>
        <p:nvPicPr>
          <p:cNvPr id="17410" name="Picture 2" descr="http://www.attenboroughsc.org.uk/images/content/five_essentials_centreboard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4706" y="1907318"/>
            <a:ext cx="3942588" cy="3892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823960" y="2193068"/>
            <a:ext cx="229743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Sail IN</a:t>
            </a:r>
          </a:p>
          <a:p>
            <a:r>
              <a:rPr lang="en-GB" dirty="0" smtClean="0"/>
              <a:t>Centreboard IN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Sail out</a:t>
            </a:r>
          </a:p>
          <a:p>
            <a:r>
              <a:rPr lang="en-GB" dirty="0" smtClean="0"/>
              <a:t>Centreboard OUT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097280" y="1907318"/>
            <a:ext cx="209169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Upwind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Across Wind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Down Wind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3686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2862</TotalTime>
  <Words>269</Words>
  <Application>Microsoft Office PowerPoint</Application>
  <PresentationFormat>Widescreen</PresentationFormat>
  <Paragraphs>82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RYA Level 1 </vt:lpstr>
      <vt:lpstr>Cold Water Shock</vt:lpstr>
      <vt:lpstr>Weather Sources</vt:lpstr>
      <vt:lpstr>Level 1- On shore breeze</vt:lpstr>
      <vt:lpstr>Recap</vt:lpstr>
      <vt:lpstr>5 Essentials</vt:lpstr>
      <vt:lpstr>1) Sail setting</vt:lpstr>
      <vt:lpstr>1) Turning using sails</vt:lpstr>
      <vt:lpstr>2) Centreboard</vt:lpstr>
      <vt:lpstr>3) Course made good –can’t go upwind</vt:lpstr>
      <vt:lpstr>3) Course over ground -slippage</vt:lpstr>
      <vt:lpstr>4) Trim (forward and aft)</vt:lpstr>
      <vt:lpstr>5) Balance</vt:lpstr>
      <vt:lpstr>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Clive de la Fuente</dc:creator>
  <cp:lastModifiedBy>Clive de la Fuente</cp:lastModifiedBy>
  <cp:revision>39</cp:revision>
  <dcterms:created xsi:type="dcterms:W3CDTF">2014-06-18T22:01:16Z</dcterms:created>
  <dcterms:modified xsi:type="dcterms:W3CDTF">2014-06-23T15:20:10Z</dcterms:modified>
</cp:coreProperties>
</file>