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73" r:id="rId2"/>
    <p:sldId id="341" r:id="rId3"/>
    <p:sldId id="342" r:id="rId4"/>
    <p:sldId id="371" r:id="rId5"/>
    <p:sldId id="372" r:id="rId6"/>
    <p:sldId id="373" r:id="rId7"/>
    <p:sldId id="374" r:id="rId8"/>
    <p:sldId id="375" r:id="rId9"/>
    <p:sldId id="378" r:id="rId10"/>
    <p:sldId id="380" r:id="rId11"/>
    <p:sldId id="384" r:id="rId12"/>
    <p:sldId id="381" r:id="rId13"/>
    <p:sldId id="382" r:id="rId14"/>
  </p:sldIdLst>
  <p:sldSz cx="12192000" cy="6858000"/>
  <p:notesSz cx="6796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A783BB"/>
    <a:srgbClr val="B8A1C5"/>
    <a:srgbClr val="7191A7"/>
    <a:srgbClr val="4E6B7E"/>
    <a:srgbClr val="86A1B4"/>
    <a:srgbClr val="281E6B"/>
    <a:srgbClr val="6F6C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92" autoAdjust="0"/>
    <p:restoredTop sz="96242" autoAdjust="0"/>
  </p:normalViewPr>
  <p:slideViewPr>
    <p:cSldViewPr snapToGrid="0" snapToObjects="1">
      <p:cViewPr varScale="1">
        <p:scale>
          <a:sx n="76" d="100"/>
          <a:sy n="76" d="100"/>
        </p:scale>
        <p:origin x="132" y="3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4971" cy="498056"/>
          </a:xfrm>
          <a:prstGeom prst="rect">
            <a:avLst/>
          </a:prstGeom>
        </p:spPr>
        <p:txBody>
          <a:bodyPr vert="horz" lIns="91403" tIns="45702" rIns="91403" bIns="45702" rtlCol="0"/>
          <a:lstStyle>
            <a:lvl1pPr algn="l">
              <a:defRPr sz="1200"/>
            </a:lvl1pPr>
          </a:lstStyle>
          <a:p>
            <a:endParaRPr lang="en-GB"/>
          </a:p>
        </p:txBody>
      </p:sp>
      <p:sp>
        <p:nvSpPr>
          <p:cNvPr id="3" name="Date Placeholder 2"/>
          <p:cNvSpPr>
            <a:spLocks noGrp="1"/>
          </p:cNvSpPr>
          <p:nvPr>
            <p:ph type="dt" idx="1"/>
          </p:nvPr>
        </p:nvSpPr>
        <p:spPr>
          <a:xfrm>
            <a:off x="3849546" y="0"/>
            <a:ext cx="2944971" cy="498056"/>
          </a:xfrm>
          <a:prstGeom prst="rect">
            <a:avLst/>
          </a:prstGeom>
        </p:spPr>
        <p:txBody>
          <a:bodyPr vert="horz" lIns="91403" tIns="45702" rIns="91403" bIns="45702" rtlCol="0"/>
          <a:lstStyle>
            <a:lvl1pPr algn="r">
              <a:defRPr sz="1200"/>
            </a:lvl1pPr>
          </a:lstStyle>
          <a:p>
            <a:fld id="{5DD07FF2-B7E6-40BC-B513-A25B7E4B112B}" type="datetimeFigureOut">
              <a:rPr lang="en-GB" smtClean="0"/>
              <a:t>30/06/2021</a:t>
            </a:fld>
            <a:endParaRPr lang="en-GB"/>
          </a:p>
        </p:txBody>
      </p:sp>
      <p:sp>
        <p:nvSpPr>
          <p:cNvPr id="4" name="Slide Image Placeholder 3"/>
          <p:cNvSpPr>
            <a:spLocks noGrp="1" noRot="1" noChangeAspect="1"/>
          </p:cNvSpPr>
          <p:nvPr>
            <p:ph type="sldImg" idx="2"/>
          </p:nvPr>
        </p:nvSpPr>
        <p:spPr>
          <a:xfrm>
            <a:off x="420688" y="1241425"/>
            <a:ext cx="5954712" cy="3349625"/>
          </a:xfrm>
          <a:prstGeom prst="rect">
            <a:avLst/>
          </a:prstGeom>
          <a:noFill/>
          <a:ln w="12700">
            <a:solidFill>
              <a:prstClr val="black"/>
            </a:solidFill>
          </a:ln>
        </p:spPr>
        <p:txBody>
          <a:bodyPr vert="horz" lIns="91403" tIns="45702" rIns="91403" bIns="45702" rtlCol="0" anchor="ctr"/>
          <a:lstStyle/>
          <a:p>
            <a:endParaRPr lang="en-GB"/>
          </a:p>
        </p:txBody>
      </p:sp>
      <p:sp>
        <p:nvSpPr>
          <p:cNvPr id="5" name="Notes Placeholder 4"/>
          <p:cNvSpPr>
            <a:spLocks noGrp="1"/>
          </p:cNvSpPr>
          <p:nvPr>
            <p:ph type="body" sz="quarter" idx="3"/>
          </p:nvPr>
        </p:nvSpPr>
        <p:spPr>
          <a:xfrm>
            <a:off x="679609" y="4777195"/>
            <a:ext cx="5436870" cy="3908614"/>
          </a:xfrm>
          <a:prstGeom prst="rect">
            <a:avLst/>
          </a:prstGeom>
        </p:spPr>
        <p:txBody>
          <a:bodyPr vert="horz" lIns="91403" tIns="45702" rIns="91403" bIns="4570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3" y="9428585"/>
            <a:ext cx="2944971" cy="498055"/>
          </a:xfrm>
          <a:prstGeom prst="rect">
            <a:avLst/>
          </a:prstGeom>
        </p:spPr>
        <p:txBody>
          <a:bodyPr vert="horz" lIns="91403" tIns="45702" rIns="91403" bIns="45702" rtlCol="0" anchor="b"/>
          <a:lstStyle>
            <a:lvl1pPr algn="l">
              <a:defRPr sz="1200"/>
            </a:lvl1pPr>
          </a:lstStyle>
          <a:p>
            <a:endParaRPr lang="en-GB"/>
          </a:p>
        </p:txBody>
      </p:sp>
      <p:sp>
        <p:nvSpPr>
          <p:cNvPr id="7" name="Slide Number Placeholder 6"/>
          <p:cNvSpPr>
            <a:spLocks noGrp="1"/>
          </p:cNvSpPr>
          <p:nvPr>
            <p:ph type="sldNum" sz="quarter" idx="5"/>
          </p:nvPr>
        </p:nvSpPr>
        <p:spPr>
          <a:xfrm>
            <a:off x="3849546" y="9428585"/>
            <a:ext cx="2944971" cy="498055"/>
          </a:xfrm>
          <a:prstGeom prst="rect">
            <a:avLst/>
          </a:prstGeom>
        </p:spPr>
        <p:txBody>
          <a:bodyPr vert="horz" lIns="91403" tIns="45702" rIns="91403" bIns="45702" rtlCol="0" anchor="b"/>
          <a:lstStyle>
            <a:lvl1pPr algn="r">
              <a:defRPr sz="1200"/>
            </a:lvl1pPr>
          </a:lstStyle>
          <a:p>
            <a:fld id="{42AE1FE1-8546-4EC6-BC0A-4D123410EA97}" type="slidenum">
              <a:rPr lang="en-GB" smtClean="0"/>
              <a:t>‹#›</a:t>
            </a:fld>
            <a:endParaRPr lang="en-GB"/>
          </a:p>
        </p:txBody>
      </p:sp>
    </p:spTree>
    <p:extLst>
      <p:ext uri="{BB962C8B-B14F-4D97-AF65-F5344CB8AC3E}">
        <p14:creationId xmlns:p14="http://schemas.microsoft.com/office/powerpoint/2010/main" val="330771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2AE1FE1-8546-4EC6-BC0A-4D123410EA97}" type="slidenum">
              <a:rPr lang="en-GB" smtClean="0"/>
              <a:t>1</a:t>
            </a:fld>
            <a:endParaRPr lang="en-GB"/>
          </a:p>
        </p:txBody>
      </p:sp>
    </p:spTree>
    <p:extLst>
      <p:ext uri="{BB962C8B-B14F-4D97-AF65-F5344CB8AC3E}">
        <p14:creationId xmlns:p14="http://schemas.microsoft.com/office/powerpoint/2010/main" val="29527569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GB" altLang="en-US" dirty="0"/>
          </a:p>
        </p:txBody>
      </p:sp>
      <p:sp>
        <p:nvSpPr>
          <p:cNvPr id="4" name="Slide Number Placeholder 3"/>
          <p:cNvSpPr>
            <a:spLocks noGrp="1"/>
          </p:cNvSpPr>
          <p:nvPr>
            <p:ph type="sldNum" sz="quarter" idx="10"/>
          </p:nvPr>
        </p:nvSpPr>
        <p:spPr/>
        <p:txBody>
          <a:bodyPr/>
          <a:lstStyle/>
          <a:p>
            <a:fld id="{42AE1FE1-8546-4EC6-BC0A-4D123410EA97}" type="slidenum">
              <a:rPr lang="en-GB" smtClean="0"/>
              <a:t>10</a:t>
            </a:fld>
            <a:endParaRPr lang="en-GB"/>
          </a:p>
        </p:txBody>
      </p:sp>
    </p:spTree>
    <p:extLst>
      <p:ext uri="{BB962C8B-B14F-4D97-AF65-F5344CB8AC3E}">
        <p14:creationId xmlns:p14="http://schemas.microsoft.com/office/powerpoint/2010/main" val="4071898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GB" altLang="en-US" dirty="0"/>
          </a:p>
        </p:txBody>
      </p:sp>
      <p:sp>
        <p:nvSpPr>
          <p:cNvPr id="4" name="Slide Number Placeholder 3"/>
          <p:cNvSpPr>
            <a:spLocks noGrp="1"/>
          </p:cNvSpPr>
          <p:nvPr>
            <p:ph type="sldNum" sz="quarter" idx="10"/>
          </p:nvPr>
        </p:nvSpPr>
        <p:spPr/>
        <p:txBody>
          <a:bodyPr/>
          <a:lstStyle/>
          <a:p>
            <a:fld id="{42AE1FE1-8546-4EC6-BC0A-4D123410EA97}" type="slidenum">
              <a:rPr lang="en-GB" smtClean="0"/>
              <a:t>11</a:t>
            </a:fld>
            <a:endParaRPr lang="en-GB"/>
          </a:p>
        </p:txBody>
      </p:sp>
    </p:spTree>
    <p:extLst>
      <p:ext uri="{BB962C8B-B14F-4D97-AF65-F5344CB8AC3E}">
        <p14:creationId xmlns:p14="http://schemas.microsoft.com/office/powerpoint/2010/main" val="13553012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GB" altLang="en-US" dirty="0"/>
          </a:p>
        </p:txBody>
      </p:sp>
      <p:sp>
        <p:nvSpPr>
          <p:cNvPr id="4" name="Slide Number Placeholder 3"/>
          <p:cNvSpPr>
            <a:spLocks noGrp="1"/>
          </p:cNvSpPr>
          <p:nvPr>
            <p:ph type="sldNum" sz="quarter" idx="10"/>
          </p:nvPr>
        </p:nvSpPr>
        <p:spPr/>
        <p:txBody>
          <a:bodyPr/>
          <a:lstStyle/>
          <a:p>
            <a:fld id="{42AE1FE1-8546-4EC6-BC0A-4D123410EA97}" type="slidenum">
              <a:rPr lang="en-GB" smtClean="0"/>
              <a:t>12</a:t>
            </a:fld>
            <a:endParaRPr lang="en-GB"/>
          </a:p>
        </p:txBody>
      </p:sp>
    </p:spTree>
    <p:extLst>
      <p:ext uri="{BB962C8B-B14F-4D97-AF65-F5344CB8AC3E}">
        <p14:creationId xmlns:p14="http://schemas.microsoft.com/office/powerpoint/2010/main" val="256506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2AE1FE1-8546-4EC6-BC0A-4D123410EA97}" type="slidenum">
              <a:rPr lang="en-GB" smtClean="0"/>
              <a:t>2</a:t>
            </a:fld>
            <a:endParaRPr lang="en-GB"/>
          </a:p>
        </p:txBody>
      </p:sp>
    </p:spTree>
    <p:extLst>
      <p:ext uri="{BB962C8B-B14F-4D97-AF65-F5344CB8AC3E}">
        <p14:creationId xmlns:p14="http://schemas.microsoft.com/office/powerpoint/2010/main" val="2133295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altLang="en-US" b="1" dirty="0"/>
              <a:t>A Quick reminder - What is personal data?</a:t>
            </a:r>
          </a:p>
          <a:p>
            <a:pPr eaLnBrk="1" hangingPunct="1"/>
            <a:r>
              <a:rPr lang="en-GB" altLang="en-US" dirty="0"/>
              <a:t>This often causes confusion – often people think it is simply a name and address.</a:t>
            </a:r>
          </a:p>
          <a:p>
            <a:endParaRPr lang="en-GB" altLang="en-US" dirty="0"/>
          </a:p>
          <a:p>
            <a:r>
              <a:rPr lang="en-GB" altLang="en-US" dirty="0"/>
              <a:t>The law defines </a:t>
            </a:r>
            <a:r>
              <a:rPr lang="en-GB" altLang="en-US" b="1" dirty="0"/>
              <a:t>personal data</a:t>
            </a:r>
            <a:r>
              <a:rPr lang="en-GB" altLang="en-US" dirty="0"/>
              <a:t> as - Any</a:t>
            </a:r>
            <a:r>
              <a:rPr lang="en-US" altLang="en-US" dirty="0"/>
              <a:t> information about a living individual which is capable of identifying that individual.</a:t>
            </a:r>
            <a:endParaRPr lang="en-GB" altLang="en-US" dirty="0"/>
          </a:p>
          <a:p>
            <a:endParaRPr lang="en-US" altLang="en-US" b="1" dirty="0"/>
          </a:p>
          <a:p>
            <a:r>
              <a:rPr lang="en-US" altLang="en-US" b="1" dirty="0"/>
              <a:t>The law additionally defines an extra data set which need more and better protection - Sensitive personal data </a:t>
            </a:r>
          </a:p>
          <a:p>
            <a:endParaRPr lang="en-US" altLang="en-US" b="1" dirty="0"/>
          </a:p>
          <a:p>
            <a:r>
              <a:rPr lang="en-US" altLang="en-US" dirty="0"/>
              <a:t>And that is  - Any information relating to an individual's racial or ethnic origin, political opinions, </a:t>
            </a:r>
            <a:r>
              <a:rPr lang="en-US" altLang="en-US" b="0" i="1" dirty="0"/>
              <a:t>religious beliefs</a:t>
            </a:r>
            <a:r>
              <a:rPr lang="en-US" altLang="en-US" dirty="0"/>
              <a:t>, trade union membership, physical or mental health or condition, sexual life, alleged or actual criminal activity and criminal record.</a:t>
            </a:r>
            <a:endParaRPr lang="en-GB" altLang="en-US" dirty="0"/>
          </a:p>
          <a:p>
            <a:r>
              <a:rPr lang="en-GB" altLang="en-US" dirty="0"/>
              <a:t>It doesn’t matter if that data is already in the public domain – you still have to comply with the DPA in the way in which you collect, use and store it.</a:t>
            </a:r>
          </a:p>
          <a:p>
            <a:endParaRPr lang="en-GB" altLang="en-US" dirty="0"/>
          </a:p>
          <a:p>
            <a:r>
              <a:rPr lang="en-GB" altLang="en-US" dirty="0"/>
              <a:t>GDPR stretches this further and for example says that an IP address can be personal data – for the less technical among us (and that includes me) an IP address is Internet Protocol address and it is used to identify computers communicating via the internet. So if you’ve ever wondered why the ads around web pages you view are so closely related to what you recently searched for (a new sofa, flights to Italy….). Of course they may be related to what another family member has been searching for….</a:t>
            </a:r>
          </a:p>
          <a:p>
            <a:endParaRPr lang="en-GB" altLang="en-US" dirty="0"/>
          </a:p>
          <a:p>
            <a:r>
              <a:rPr lang="en-GB" altLang="en-US" dirty="0"/>
              <a:t>In summary – the definition is far broader than “name and address”.</a:t>
            </a:r>
          </a:p>
          <a:p>
            <a:endParaRPr lang="en-GB" dirty="0"/>
          </a:p>
        </p:txBody>
      </p:sp>
      <p:sp>
        <p:nvSpPr>
          <p:cNvPr id="4" name="Slide Number Placeholder 3"/>
          <p:cNvSpPr>
            <a:spLocks noGrp="1"/>
          </p:cNvSpPr>
          <p:nvPr>
            <p:ph type="sldNum" sz="quarter" idx="10"/>
          </p:nvPr>
        </p:nvSpPr>
        <p:spPr/>
        <p:txBody>
          <a:bodyPr/>
          <a:lstStyle/>
          <a:p>
            <a:fld id="{42AE1FE1-8546-4EC6-BC0A-4D123410EA97}" type="slidenum">
              <a:rPr lang="en-GB" smtClean="0"/>
              <a:t>3</a:t>
            </a:fld>
            <a:endParaRPr lang="en-GB"/>
          </a:p>
        </p:txBody>
      </p:sp>
    </p:spTree>
    <p:extLst>
      <p:ext uri="{BB962C8B-B14F-4D97-AF65-F5344CB8AC3E}">
        <p14:creationId xmlns:p14="http://schemas.microsoft.com/office/powerpoint/2010/main" val="2218819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altLang="en-US" dirty="0"/>
              <a:t>So, a quick re-cap of the Data Protection Act – </a:t>
            </a:r>
          </a:p>
          <a:p>
            <a:r>
              <a:rPr lang="en-GB" altLang="en-US" b="1" dirty="0"/>
              <a:t>Data Protection</a:t>
            </a:r>
            <a:r>
              <a:rPr lang="en-GB" altLang="en-US" dirty="0"/>
              <a:t> is about preventing harm to individuals by misusing or failing to look after their personal data. It applies to ALL organisations in the UK through the Data Protection Act (DPA).</a:t>
            </a:r>
          </a:p>
          <a:p>
            <a:r>
              <a:rPr lang="en-GB" altLang="en-US" dirty="0"/>
              <a:t>So, if you collect, use, store personal data then the law applies to you.</a:t>
            </a:r>
          </a:p>
          <a:p>
            <a:pPr eaLnBrk="1" hangingPunct="1"/>
            <a:br>
              <a:rPr lang="en-GB" altLang="en-US" dirty="0"/>
            </a:br>
            <a:endParaRPr lang="en-GB" altLang="en-US" dirty="0"/>
          </a:p>
        </p:txBody>
      </p:sp>
      <p:sp>
        <p:nvSpPr>
          <p:cNvPr id="4" name="Slide Number Placeholder 3"/>
          <p:cNvSpPr>
            <a:spLocks noGrp="1"/>
          </p:cNvSpPr>
          <p:nvPr>
            <p:ph type="sldNum" sz="quarter" idx="10"/>
          </p:nvPr>
        </p:nvSpPr>
        <p:spPr/>
        <p:txBody>
          <a:bodyPr/>
          <a:lstStyle/>
          <a:p>
            <a:fld id="{42AE1FE1-8546-4EC6-BC0A-4D123410EA97}" type="slidenum">
              <a:rPr lang="en-GB" smtClean="0"/>
              <a:t>4</a:t>
            </a:fld>
            <a:endParaRPr lang="en-GB"/>
          </a:p>
        </p:txBody>
      </p:sp>
    </p:spTree>
    <p:extLst>
      <p:ext uri="{BB962C8B-B14F-4D97-AF65-F5344CB8AC3E}">
        <p14:creationId xmlns:p14="http://schemas.microsoft.com/office/powerpoint/2010/main" val="2352401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GB" altLang="en-US" dirty="0"/>
          </a:p>
        </p:txBody>
      </p:sp>
      <p:sp>
        <p:nvSpPr>
          <p:cNvPr id="4" name="Slide Number Placeholder 3"/>
          <p:cNvSpPr>
            <a:spLocks noGrp="1"/>
          </p:cNvSpPr>
          <p:nvPr>
            <p:ph type="sldNum" sz="quarter" idx="10"/>
          </p:nvPr>
        </p:nvSpPr>
        <p:spPr/>
        <p:txBody>
          <a:bodyPr/>
          <a:lstStyle/>
          <a:p>
            <a:fld id="{42AE1FE1-8546-4EC6-BC0A-4D123410EA97}" type="slidenum">
              <a:rPr lang="en-GB" smtClean="0"/>
              <a:t>5</a:t>
            </a:fld>
            <a:endParaRPr lang="en-GB"/>
          </a:p>
        </p:txBody>
      </p:sp>
    </p:spTree>
    <p:extLst>
      <p:ext uri="{BB962C8B-B14F-4D97-AF65-F5344CB8AC3E}">
        <p14:creationId xmlns:p14="http://schemas.microsoft.com/office/powerpoint/2010/main" val="2769168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GB" altLang="en-US" dirty="0"/>
          </a:p>
        </p:txBody>
      </p:sp>
      <p:sp>
        <p:nvSpPr>
          <p:cNvPr id="4" name="Slide Number Placeholder 3"/>
          <p:cNvSpPr>
            <a:spLocks noGrp="1"/>
          </p:cNvSpPr>
          <p:nvPr>
            <p:ph type="sldNum" sz="quarter" idx="10"/>
          </p:nvPr>
        </p:nvSpPr>
        <p:spPr/>
        <p:txBody>
          <a:bodyPr/>
          <a:lstStyle/>
          <a:p>
            <a:fld id="{42AE1FE1-8546-4EC6-BC0A-4D123410EA97}" type="slidenum">
              <a:rPr lang="en-GB" smtClean="0"/>
              <a:t>6</a:t>
            </a:fld>
            <a:endParaRPr lang="en-GB"/>
          </a:p>
        </p:txBody>
      </p:sp>
    </p:spTree>
    <p:extLst>
      <p:ext uri="{BB962C8B-B14F-4D97-AF65-F5344CB8AC3E}">
        <p14:creationId xmlns:p14="http://schemas.microsoft.com/office/powerpoint/2010/main" val="2328013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GB" altLang="en-US" dirty="0"/>
          </a:p>
        </p:txBody>
      </p:sp>
      <p:sp>
        <p:nvSpPr>
          <p:cNvPr id="4" name="Slide Number Placeholder 3"/>
          <p:cNvSpPr>
            <a:spLocks noGrp="1"/>
          </p:cNvSpPr>
          <p:nvPr>
            <p:ph type="sldNum" sz="quarter" idx="10"/>
          </p:nvPr>
        </p:nvSpPr>
        <p:spPr/>
        <p:txBody>
          <a:bodyPr/>
          <a:lstStyle/>
          <a:p>
            <a:fld id="{42AE1FE1-8546-4EC6-BC0A-4D123410EA97}" type="slidenum">
              <a:rPr lang="en-GB" smtClean="0"/>
              <a:t>7</a:t>
            </a:fld>
            <a:endParaRPr lang="en-GB"/>
          </a:p>
        </p:txBody>
      </p:sp>
    </p:spTree>
    <p:extLst>
      <p:ext uri="{BB962C8B-B14F-4D97-AF65-F5344CB8AC3E}">
        <p14:creationId xmlns:p14="http://schemas.microsoft.com/office/powerpoint/2010/main" val="2290610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GB" altLang="en-US" dirty="0"/>
          </a:p>
        </p:txBody>
      </p:sp>
      <p:sp>
        <p:nvSpPr>
          <p:cNvPr id="4" name="Slide Number Placeholder 3"/>
          <p:cNvSpPr>
            <a:spLocks noGrp="1"/>
          </p:cNvSpPr>
          <p:nvPr>
            <p:ph type="sldNum" sz="quarter" idx="10"/>
          </p:nvPr>
        </p:nvSpPr>
        <p:spPr/>
        <p:txBody>
          <a:bodyPr/>
          <a:lstStyle/>
          <a:p>
            <a:fld id="{42AE1FE1-8546-4EC6-BC0A-4D123410EA97}" type="slidenum">
              <a:rPr lang="en-GB" smtClean="0"/>
              <a:t>8</a:t>
            </a:fld>
            <a:endParaRPr lang="en-GB"/>
          </a:p>
        </p:txBody>
      </p:sp>
    </p:spTree>
    <p:extLst>
      <p:ext uri="{BB962C8B-B14F-4D97-AF65-F5344CB8AC3E}">
        <p14:creationId xmlns:p14="http://schemas.microsoft.com/office/powerpoint/2010/main" val="2105720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While there are some caveats about some of the above the core message is that there is a lot you can do WITHOUT consent.</a:t>
            </a:r>
          </a:p>
          <a:p>
            <a:pPr eaLnBrk="1" hangingPunct="1"/>
            <a:endParaRPr lang="en-GB" altLang="en-US" dirty="0"/>
          </a:p>
        </p:txBody>
      </p:sp>
      <p:sp>
        <p:nvSpPr>
          <p:cNvPr id="4" name="Slide Number Placeholder 3"/>
          <p:cNvSpPr>
            <a:spLocks noGrp="1"/>
          </p:cNvSpPr>
          <p:nvPr>
            <p:ph type="sldNum" sz="quarter" idx="10"/>
          </p:nvPr>
        </p:nvSpPr>
        <p:spPr/>
        <p:txBody>
          <a:bodyPr/>
          <a:lstStyle/>
          <a:p>
            <a:fld id="{42AE1FE1-8546-4EC6-BC0A-4D123410EA97}" type="slidenum">
              <a:rPr lang="en-GB" smtClean="0"/>
              <a:t>9</a:t>
            </a:fld>
            <a:endParaRPr lang="en-GB"/>
          </a:p>
        </p:txBody>
      </p:sp>
    </p:spTree>
    <p:extLst>
      <p:ext uri="{BB962C8B-B14F-4D97-AF65-F5344CB8AC3E}">
        <p14:creationId xmlns:p14="http://schemas.microsoft.com/office/powerpoint/2010/main" val="3473882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2621D8-5E4E-4742-9466-80346E4FB3AB}" type="datetimeFigureOut">
              <a:rPr lang="en-US" smtClean="0"/>
              <a:t>6/30/2021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EF70C-BB4D-A64D-AD1A-0597CC5198F5}" type="slidenum">
              <a:rPr lang="en-US" smtClean="0"/>
              <a:t>‹#›</a:t>
            </a:fld>
            <a:endParaRPr lang="en-US"/>
          </a:p>
        </p:txBody>
      </p:sp>
    </p:spTree>
    <p:extLst>
      <p:ext uri="{BB962C8B-B14F-4D97-AF65-F5344CB8AC3E}">
        <p14:creationId xmlns:p14="http://schemas.microsoft.com/office/powerpoint/2010/main" val="780638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2621D8-5E4E-4742-9466-80346E4FB3AB}" type="datetimeFigureOut">
              <a:rPr lang="en-US" smtClean="0"/>
              <a:t>6/30/2021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EF70C-BB4D-A64D-AD1A-0597CC5198F5}" type="slidenum">
              <a:rPr lang="en-US" smtClean="0"/>
              <a:t>‹#›</a:t>
            </a:fld>
            <a:endParaRPr lang="en-US"/>
          </a:p>
        </p:txBody>
      </p:sp>
    </p:spTree>
    <p:extLst>
      <p:ext uri="{BB962C8B-B14F-4D97-AF65-F5344CB8AC3E}">
        <p14:creationId xmlns:p14="http://schemas.microsoft.com/office/powerpoint/2010/main" val="115551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2621D8-5E4E-4742-9466-80346E4FB3AB}" type="datetimeFigureOut">
              <a:rPr lang="en-US" smtClean="0"/>
              <a:t>6/30/2021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EF70C-BB4D-A64D-AD1A-0597CC5198F5}" type="slidenum">
              <a:rPr lang="en-US" smtClean="0"/>
              <a:t>‹#›</a:t>
            </a:fld>
            <a:endParaRPr lang="en-US"/>
          </a:p>
        </p:txBody>
      </p:sp>
    </p:spTree>
    <p:extLst>
      <p:ext uri="{BB962C8B-B14F-4D97-AF65-F5344CB8AC3E}">
        <p14:creationId xmlns:p14="http://schemas.microsoft.com/office/powerpoint/2010/main" val="746120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2621D8-5E4E-4742-9466-80346E4FB3AB}" type="datetimeFigureOut">
              <a:rPr lang="en-US" smtClean="0"/>
              <a:t>6/30/2021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EF70C-BB4D-A64D-AD1A-0597CC5198F5}" type="slidenum">
              <a:rPr lang="en-US" smtClean="0"/>
              <a:t>‹#›</a:t>
            </a:fld>
            <a:endParaRPr lang="en-US"/>
          </a:p>
        </p:txBody>
      </p:sp>
    </p:spTree>
    <p:extLst>
      <p:ext uri="{BB962C8B-B14F-4D97-AF65-F5344CB8AC3E}">
        <p14:creationId xmlns:p14="http://schemas.microsoft.com/office/powerpoint/2010/main" val="435580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2621D8-5E4E-4742-9466-80346E4FB3AB}" type="datetimeFigureOut">
              <a:rPr lang="en-US" smtClean="0"/>
              <a:t>6/30/2021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EF70C-BB4D-A64D-AD1A-0597CC5198F5}" type="slidenum">
              <a:rPr lang="en-US" smtClean="0"/>
              <a:t>‹#›</a:t>
            </a:fld>
            <a:endParaRPr lang="en-US"/>
          </a:p>
        </p:txBody>
      </p:sp>
    </p:spTree>
    <p:extLst>
      <p:ext uri="{BB962C8B-B14F-4D97-AF65-F5344CB8AC3E}">
        <p14:creationId xmlns:p14="http://schemas.microsoft.com/office/powerpoint/2010/main" val="29593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2621D8-5E4E-4742-9466-80346E4FB3AB}" type="datetimeFigureOut">
              <a:rPr lang="en-US" smtClean="0"/>
              <a:t>6/30/2021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FEF70C-BB4D-A64D-AD1A-0597CC5198F5}" type="slidenum">
              <a:rPr lang="en-US" smtClean="0"/>
              <a:t>‹#›</a:t>
            </a:fld>
            <a:endParaRPr lang="en-US"/>
          </a:p>
        </p:txBody>
      </p:sp>
    </p:spTree>
    <p:extLst>
      <p:ext uri="{BB962C8B-B14F-4D97-AF65-F5344CB8AC3E}">
        <p14:creationId xmlns:p14="http://schemas.microsoft.com/office/powerpoint/2010/main" val="1304660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2621D8-5E4E-4742-9466-80346E4FB3AB}" type="datetimeFigureOut">
              <a:rPr lang="en-US" smtClean="0"/>
              <a:t>6/30/2021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FEF70C-BB4D-A64D-AD1A-0597CC5198F5}" type="slidenum">
              <a:rPr lang="en-US" smtClean="0"/>
              <a:t>‹#›</a:t>
            </a:fld>
            <a:endParaRPr lang="en-US"/>
          </a:p>
        </p:txBody>
      </p:sp>
    </p:spTree>
    <p:extLst>
      <p:ext uri="{BB962C8B-B14F-4D97-AF65-F5344CB8AC3E}">
        <p14:creationId xmlns:p14="http://schemas.microsoft.com/office/powerpoint/2010/main" val="1621643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2621D8-5E4E-4742-9466-80346E4FB3AB}" type="datetimeFigureOut">
              <a:rPr lang="en-US" smtClean="0"/>
              <a:t>6/30/2021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FEF70C-BB4D-A64D-AD1A-0597CC5198F5}" type="slidenum">
              <a:rPr lang="en-US" smtClean="0"/>
              <a:t>‹#›</a:t>
            </a:fld>
            <a:endParaRPr lang="en-US"/>
          </a:p>
        </p:txBody>
      </p:sp>
    </p:spTree>
    <p:extLst>
      <p:ext uri="{BB962C8B-B14F-4D97-AF65-F5344CB8AC3E}">
        <p14:creationId xmlns:p14="http://schemas.microsoft.com/office/powerpoint/2010/main" val="1240668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2621D8-5E4E-4742-9466-80346E4FB3AB}" type="datetimeFigureOut">
              <a:rPr lang="en-US" smtClean="0"/>
              <a:t>6/30/2021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FEF70C-BB4D-A64D-AD1A-0597CC5198F5}" type="slidenum">
              <a:rPr lang="en-US" smtClean="0"/>
              <a:t>‹#›</a:t>
            </a:fld>
            <a:endParaRPr lang="en-US"/>
          </a:p>
        </p:txBody>
      </p:sp>
    </p:spTree>
    <p:extLst>
      <p:ext uri="{BB962C8B-B14F-4D97-AF65-F5344CB8AC3E}">
        <p14:creationId xmlns:p14="http://schemas.microsoft.com/office/powerpoint/2010/main" val="1989086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2621D8-5E4E-4742-9466-80346E4FB3AB}" type="datetimeFigureOut">
              <a:rPr lang="en-US" smtClean="0"/>
              <a:t>6/30/2021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FEF70C-BB4D-A64D-AD1A-0597CC5198F5}" type="slidenum">
              <a:rPr lang="en-US" smtClean="0"/>
              <a:t>‹#›</a:t>
            </a:fld>
            <a:endParaRPr lang="en-US"/>
          </a:p>
        </p:txBody>
      </p:sp>
    </p:spTree>
    <p:extLst>
      <p:ext uri="{BB962C8B-B14F-4D97-AF65-F5344CB8AC3E}">
        <p14:creationId xmlns:p14="http://schemas.microsoft.com/office/powerpoint/2010/main" val="703662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2621D8-5E4E-4742-9466-80346E4FB3AB}" type="datetimeFigureOut">
              <a:rPr lang="en-US" smtClean="0"/>
              <a:t>6/30/2021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FEF70C-BB4D-A64D-AD1A-0597CC5198F5}" type="slidenum">
              <a:rPr lang="en-US" smtClean="0"/>
              <a:t>‹#›</a:t>
            </a:fld>
            <a:endParaRPr lang="en-US"/>
          </a:p>
        </p:txBody>
      </p:sp>
    </p:spTree>
    <p:extLst>
      <p:ext uri="{BB962C8B-B14F-4D97-AF65-F5344CB8AC3E}">
        <p14:creationId xmlns:p14="http://schemas.microsoft.com/office/powerpoint/2010/main" val="265647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2621D8-5E4E-4742-9466-80346E4FB3AB}" type="datetimeFigureOut">
              <a:rPr lang="en-US" smtClean="0"/>
              <a:t>6/30/2021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FEF70C-BB4D-A64D-AD1A-0597CC5198F5}" type="slidenum">
              <a:rPr lang="en-US" smtClean="0"/>
              <a:t>‹#›</a:t>
            </a:fld>
            <a:endParaRPr lang="en-US"/>
          </a:p>
        </p:txBody>
      </p:sp>
    </p:spTree>
    <p:extLst>
      <p:ext uri="{BB962C8B-B14F-4D97-AF65-F5344CB8AC3E}">
        <p14:creationId xmlns:p14="http://schemas.microsoft.com/office/powerpoint/2010/main" val="1166743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bit.ly/2H4rj6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hyperlink" Target="https://www.hollowellsc.org.uk/downloads.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bit.ly/2H4rj6M" TargetMode="External"/><Relationship Id="rId5" Type="http://schemas.openxmlformats.org/officeDocument/2006/relationships/hyperlink" Target="http://www.ico.gov.uk/" TargetMode="External"/><Relationship Id="rId4" Type="http://schemas.openxmlformats.org/officeDocument/2006/relationships/hyperlink" Target="https://youtu.be/LXPwt4JGmZA"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500" y="1835354"/>
            <a:ext cx="10795000" cy="4351338"/>
          </a:xfrm>
        </p:spPr>
        <p:txBody>
          <a:bodyPr>
            <a:normAutofit/>
          </a:bodyPr>
          <a:lstStyle/>
          <a:p>
            <a:pPr marL="0" indent="0" algn="ctr">
              <a:lnSpc>
                <a:spcPct val="105000"/>
              </a:lnSpc>
              <a:buNone/>
            </a:pPr>
            <a:r>
              <a:rPr lang="en-GB" sz="5400" dirty="0">
                <a:solidFill>
                  <a:srgbClr val="281E6B"/>
                </a:solidFill>
                <a:latin typeface="Gill Sans MT" panose="020B0502020104020203" pitchFamily="34" charset="0"/>
              </a:rPr>
              <a:t>Data Protection Act (DPA) and Data Protection</a:t>
            </a:r>
          </a:p>
          <a:p>
            <a:pPr marL="0" indent="0">
              <a:buNone/>
            </a:pPr>
            <a:endParaRPr lang="en-GB" dirty="0">
              <a:latin typeface="Gill Sans MT" panose="020B0502020104020203" pitchFamily="34" charset="0"/>
            </a:endParaRPr>
          </a:p>
          <a:p>
            <a:pPr marL="0" indent="0" algn="ctr">
              <a:buNone/>
            </a:pPr>
            <a:r>
              <a:rPr lang="en-GB" sz="3200" dirty="0">
                <a:latin typeface="Gill Sans MT" panose="020B0502020104020203" pitchFamily="34" charset="0"/>
              </a:rPr>
              <a:t>Requirements &amp; guidance for Hollowell Sailing Club Officers and Members </a:t>
            </a:r>
            <a:endParaRPr lang="en-GB" dirty="0">
              <a:latin typeface="Gill Sans MT" panose="020B0502020104020203" pitchFamily="34" charset="0"/>
            </a:endParaRPr>
          </a:p>
          <a:p>
            <a:pPr marL="0" indent="0" algn="ctr">
              <a:buNone/>
            </a:pPr>
            <a:r>
              <a:rPr lang="en-GB" sz="2000">
                <a:latin typeface="Gill Sans MT" panose="020B0502020104020203" pitchFamily="34" charset="0"/>
              </a:rPr>
              <a:t>June </a:t>
            </a:r>
            <a:r>
              <a:rPr lang="en-GB" sz="2000" dirty="0">
                <a:latin typeface="Gill Sans MT" panose="020B0502020104020203" pitchFamily="34" charset="0"/>
              </a:rPr>
              <a:t>2021</a:t>
            </a:r>
          </a:p>
        </p:txBody>
      </p:sp>
      <p:cxnSp>
        <p:nvCxnSpPr>
          <p:cNvPr id="6" name="Straight Connector 5"/>
          <p:cNvCxnSpPr>
            <a:cxnSpLocks/>
          </p:cNvCxnSpPr>
          <p:nvPr/>
        </p:nvCxnSpPr>
        <p:spPr>
          <a:xfrm>
            <a:off x="375920" y="6506407"/>
            <a:ext cx="11277816" cy="30480"/>
          </a:xfrm>
          <a:prstGeom prst="line">
            <a:avLst/>
          </a:prstGeom>
          <a:ln w="34925">
            <a:solidFill>
              <a:srgbClr val="A783BB"/>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045BEB75-54D9-4A5C-9C68-84F6DF6A81C8}"/>
              </a:ext>
            </a:extLst>
          </p:cNvPr>
          <p:cNvPicPr>
            <a:picLocks noChangeAspect="1"/>
          </p:cNvPicPr>
          <p:nvPr/>
        </p:nvPicPr>
        <p:blipFill>
          <a:blip r:embed="rId3"/>
          <a:stretch>
            <a:fillRect/>
          </a:stretch>
        </p:blipFill>
        <p:spPr>
          <a:xfrm>
            <a:off x="484150" y="239449"/>
            <a:ext cx="1800000" cy="1276190"/>
          </a:xfrm>
          <a:prstGeom prst="rect">
            <a:avLst/>
          </a:prstGeom>
        </p:spPr>
      </p:pic>
      <p:pic>
        <p:nvPicPr>
          <p:cNvPr id="4" name="Picture 3">
            <a:extLst>
              <a:ext uri="{FF2B5EF4-FFF2-40B4-BE49-F238E27FC236}">
                <a16:creationId xmlns:a16="http://schemas.microsoft.com/office/drawing/2014/main" id="{3D68EF7C-4F6B-48A7-A888-4B38F836BB00}"/>
              </a:ext>
            </a:extLst>
          </p:cNvPr>
          <p:cNvPicPr>
            <a:picLocks noChangeAspect="1"/>
          </p:cNvPicPr>
          <p:nvPr/>
        </p:nvPicPr>
        <p:blipFill>
          <a:blip r:embed="rId4"/>
          <a:stretch>
            <a:fillRect/>
          </a:stretch>
        </p:blipFill>
        <p:spPr>
          <a:xfrm>
            <a:off x="10401637" y="184421"/>
            <a:ext cx="1396365" cy="1386246"/>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302865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2628" y="441973"/>
            <a:ext cx="10291747" cy="5368948"/>
          </a:xfrm>
        </p:spPr>
        <p:txBody>
          <a:bodyPr>
            <a:normAutofit lnSpcReduction="10000"/>
          </a:bodyPr>
          <a:lstStyle/>
          <a:p>
            <a:pPr marL="0" indent="0">
              <a:lnSpc>
                <a:spcPct val="110000"/>
              </a:lnSpc>
              <a:buNone/>
            </a:pPr>
            <a:r>
              <a:rPr lang="en-GB" sz="3700" dirty="0">
                <a:solidFill>
                  <a:srgbClr val="281E6B"/>
                </a:solidFill>
                <a:latin typeface="Gill Sans MT" panose="020B0502020104020203" pitchFamily="34" charset="0"/>
              </a:rPr>
              <a:t>What do I need to do?  - Policy adherence </a:t>
            </a:r>
          </a:p>
          <a:p>
            <a:pPr>
              <a:lnSpc>
                <a:spcPct val="100000"/>
              </a:lnSpc>
              <a:spcBef>
                <a:spcPts val="3000"/>
              </a:spcBef>
            </a:pPr>
            <a:r>
              <a:rPr lang="en-GB" altLang="en-US" sz="2200" dirty="0">
                <a:latin typeface="Gill Sans MT" panose="020B0502020104020203" pitchFamily="34" charset="0"/>
                <a:cs typeface="Arial" panose="020B0604020202020204" pitchFamily="34" charset="0"/>
              </a:rPr>
              <a:t>First of all </a:t>
            </a:r>
            <a:r>
              <a:rPr lang="en-GB" altLang="en-US" sz="2200" b="1" dirty="0">
                <a:solidFill>
                  <a:srgbClr val="A783BB"/>
                </a:solidFill>
                <a:latin typeface="Gill Sans MT" panose="020B0502020104020203" pitchFamily="34" charset="0"/>
                <a:cs typeface="Arial" panose="020B0604020202020204" pitchFamily="34" charset="0"/>
              </a:rPr>
              <a:t>don’t panic!</a:t>
            </a:r>
            <a:r>
              <a:rPr lang="en-GB" altLang="en-US" sz="2200" dirty="0">
                <a:latin typeface="Gill Sans MT" panose="020B0502020104020203" pitchFamily="34" charset="0"/>
                <a:cs typeface="Arial" panose="020B0604020202020204" pitchFamily="34" charset="0"/>
              </a:rPr>
              <a:t> The club has a clear </a:t>
            </a:r>
            <a:r>
              <a:rPr lang="en-GB" altLang="en-US" sz="2200" dirty="0">
                <a:solidFill>
                  <a:srgbClr val="FF0000"/>
                </a:solidFill>
                <a:latin typeface="Gill Sans MT" panose="020B0502020104020203" pitchFamily="34" charset="0"/>
                <a:cs typeface="Arial" panose="020B0604020202020204" pitchFamily="34" charset="0"/>
              </a:rPr>
              <a:t>GDPR and Data Retention policy </a:t>
            </a:r>
            <a:r>
              <a:rPr lang="en-GB" altLang="en-US" sz="2200" dirty="0">
                <a:latin typeface="Gill Sans MT" panose="020B0502020104020203" pitchFamily="34" charset="0"/>
                <a:cs typeface="Arial" panose="020B0604020202020204" pitchFamily="34" charset="0"/>
              </a:rPr>
              <a:t>which is complaint with ICO requirements and approved by the RYA</a:t>
            </a:r>
          </a:p>
          <a:p>
            <a:pPr>
              <a:lnSpc>
                <a:spcPct val="100000"/>
              </a:lnSpc>
            </a:pPr>
            <a:r>
              <a:rPr lang="en-GB" altLang="en-US" sz="2200" dirty="0">
                <a:latin typeface="Gill Sans MT" panose="020B0502020104020203" pitchFamily="34" charset="0"/>
                <a:cs typeface="Arial" panose="020B0604020202020204" pitchFamily="34" charset="0"/>
              </a:rPr>
              <a:t>Secondly, Make sure you are familiar with both policies. As a club we have responsibility for compliance and providing the governance arrangements however as officers and members we are </a:t>
            </a:r>
            <a:r>
              <a:rPr lang="en-GB" altLang="en-US" sz="2200" b="1" u="sng" dirty="0">
                <a:latin typeface="Gill Sans MT" panose="020B0502020104020203" pitchFamily="34" charset="0"/>
                <a:cs typeface="Arial" panose="020B0604020202020204" pitchFamily="34" charset="0"/>
              </a:rPr>
              <a:t>all</a:t>
            </a:r>
            <a:r>
              <a:rPr lang="en-GB" altLang="en-US" sz="2200" dirty="0">
                <a:latin typeface="Gill Sans MT" panose="020B0502020104020203" pitchFamily="34" charset="0"/>
                <a:cs typeface="Arial" panose="020B0604020202020204" pitchFamily="34" charset="0"/>
              </a:rPr>
              <a:t> required to adhere to each point. </a:t>
            </a:r>
          </a:p>
          <a:p>
            <a:pPr>
              <a:lnSpc>
                <a:spcPct val="100000"/>
              </a:lnSpc>
            </a:pPr>
            <a:r>
              <a:rPr lang="en-GB" altLang="en-US" sz="2200" dirty="0">
                <a:latin typeface="Gill Sans MT" panose="020B0502020104020203" pitchFamily="34" charset="0"/>
                <a:cs typeface="Arial" panose="020B0604020202020204" pitchFamily="34" charset="0"/>
              </a:rPr>
              <a:t>Examine the information you have and consider against the points in slide 7.  Ask yourself - </a:t>
            </a:r>
            <a:r>
              <a:rPr lang="en-GB" sz="2400" dirty="0"/>
              <a:t>Do I need this information ? Is it up to date ? Am I storing this information securely ? </a:t>
            </a:r>
            <a:r>
              <a:rPr lang="en-GB" sz="2400" i="1" dirty="0"/>
              <a:t>If the answer is no,  delete it or shred it - speak with the data protection officer if you are unsure</a:t>
            </a:r>
            <a:endParaRPr lang="en-GB" altLang="en-US" sz="2200" i="1" dirty="0">
              <a:latin typeface="Gill Sans MT" panose="020B0502020104020203" pitchFamily="34" charset="0"/>
              <a:cs typeface="Arial" panose="020B0604020202020204" pitchFamily="34" charset="0"/>
            </a:endParaRPr>
          </a:p>
          <a:p>
            <a:pPr>
              <a:lnSpc>
                <a:spcPct val="100000"/>
              </a:lnSpc>
            </a:pPr>
            <a:r>
              <a:rPr lang="en-GB" altLang="en-US" sz="2200" dirty="0">
                <a:latin typeface="Gill Sans MT" panose="020B0502020104020203" pitchFamily="34" charset="0"/>
                <a:cs typeface="Arial" panose="020B0604020202020204" pitchFamily="34" charset="0"/>
              </a:rPr>
              <a:t>Club officers are covered by indemnity insurance however this will not cover fines related to breaches or reckless acts. If we all follow the key principles and policy plus take reasonable steps to protect information our risk is minimal. </a:t>
            </a:r>
          </a:p>
        </p:txBody>
      </p:sp>
      <p:cxnSp>
        <p:nvCxnSpPr>
          <p:cNvPr id="6" name="Straight Connector 5"/>
          <p:cNvCxnSpPr>
            <a:cxnSpLocks/>
          </p:cNvCxnSpPr>
          <p:nvPr/>
        </p:nvCxnSpPr>
        <p:spPr>
          <a:xfrm>
            <a:off x="375920" y="6506407"/>
            <a:ext cx="11277816" cy="30480"/>
          </a:xfrm>
          <a:prstGeom prst="line">
            <a:avLst/>
          </a:prstGeom>
          <a:ln w="34925">
            <a:solidFill>
              <a:srgbClr val="A783B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595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233" y="321112"/>
            <a:ext cx="11563663" cy="5907565"/>
          </a:xfrm>
        </p:spPr>
        <p:txBody>
          <a:bodyPr>
            <a:normAutofit fontScale="92500" lnSpcReduction="20000"/>
          </a:bodyPr>
          <a:lstStyle/>
          <a:p>
            <a:pPr marL="0" indent="0">
              <a:lnSpc>
                <a:spcPct val="110000"/>
              </a:lnSpc>
              <a:buNone/>
            </a:pPr>
            <a:r>
              <a:rPr lang="en-GB" sz="3700" dirty="0">
                <a:solidFill>
                  <a:srgbClr val="281E6B"/>
                </a:solidFill>
                <a:latin typeface="Gill Sans MT" panose="020B0502020104020203" pitchFamily="34" charset="0"/>
              </a:rPr>
              <a:t>What do I need to do?  - Information security</a:t>
            </a:r>
          </a:p>
          <a:p>
            <a:pPr>
              <a:lnSpc>
                <a:spcPct val="110000"/>
              </a:lnSpc>
            </a:pPr>
            <a:r>
              <a:rPr lang="en-GB" altLang="en-US" sz="2200" dirty="0">
                <a:latin typeface="Gill Sans MT" panose="020B0502020104020203" pitchFamily="34" charset="0"/>
                <a:cs typeface="Arial" panose="020B0604020202020204" pitchFamily="34" charset="0"/>
              </a:rPr>
              <a:t>Again</a:t>
            </a:r>
            <a:r>
              <a:rPr lang="en-GB" altLang="en-US" sz="2200" b="1" dirty="0">
                <a:solidFill>
                  <a:srgbClr val="A783BB"/>
                </a:solidFill>
                <a:latin typeface="Gill Sans MT" panose="020B0502020104020203" pitchFamily="34" charset="0"/>
                <a:cs typeface="Arial" panose="020B0604020202020204" pitchFamily="34" charset="0"/>
              </a:rPr>
              <a:t> don’t panic!</a:t>
            </a:r>
            <a:r>
              <a:rPr lang="en-GB" altLang="en-US" sz="2200" dirty="0">
                <a:latin typeface="Gill Sans MT" panose="020B0502020104020203" pitchFamily="34" charset="0"/>
                <a:cs typeface="Arial" panose="020B0604020202020204" pitchFamily="34" charset="0"/>
              </a:rPr>
              <a:t> But ensure you follow sensible precautions to ensure the information you hold is secure and only retained when legally justifiable </a:t>
            </a:r>
          </a:p>
          <a:p>
            <a:pPr>
              <a:lnSpc>
                <a:spcPct val="110000"/>
              </a:lnSpc>
            </a:pPr>
            <a:r>
              <a:rPr lang="en-GB" altLang="en-US" sz="2200" dirty="0">
                <a:latin typeface="Gill Sans MT" panose="020B0502020104020203" pitchFamily="34" charset="0"/>
                <a:cs typeface="Arial" panose="020B0604020202020204" pitchFamily="34" charset="0"/>
              </a:rPr>
              <a:t>Review paper &amp; electronic records for the presence of personal data and especially special category information. If you have this delete it or shred the paper file. Historic information will likely be out of date and needs to be disposed of securely. </a:t>
            </a:r>
          </a:p>
          <a:p>
            <a:pPr marL="0" indent="0">
              <a:lnSpc>
                <a:spcPct val="110000"/>
              </a:lnSpc>
              <a:buNone/>
            </a:pPr>
            <a:r>
              <a:rPr lang="en-GB" altLang="en-US" sz="2200" dirty="0">
                <a:latin typeface="Gill Sans MT" panose="020B0502020104020203" pitchFamily="34" charset="0"/>
                <a:cs typeface="Arial" panose="020B0604020202020204" pitchFamily="34" charset="0"/>
              </a:rPr>
              <a:t>	</a:t>
            </a:r>
            <a:r>
              <a:rPr lang="en-GB" altLang="en-US" sz="2200" i="1" dirty="0">
                <a:solidFill>
                  <a:schemeClr val="accent6">
                    <a:lumMod val="75000"/>
                  </a:schemeClr>
                </a:solidFill>
                <a:latin typeface="Gill Sans MT" panose="020B0502020104020203" pitchFamily="34" charset="0"/>
                <a:cs typeface="Arial" panose="020B0604020202020204" pitchFamily="34" charset="0"/>
              </a:rPr>
              <a:t>Archive information without personal data is fine and is an important part of club history </a:t>
            </a:r>
          </a:p>
          <a:p>
            <a:pPr marL="0" indent="0">
              <a:lnSpc>
                <a:spcPct val="110000"/>
              </a:lnSpc>
              <a:buNone/>
            </a:pPr>
            <a:r>
              <a:rPr lang="en-GB" altLang="en-US" sz="2200" i="1" dirty="0">
                <a:solidFill>
                  <a:schemeClr val="accent6">
                    <a:lumMod val="75000"/>
                  </a:schemeClr>
                </a:solidFill>
                <a:latin typeface="Gill Sans MT" panose="020B0502020104020203" pitchFamily="34" charset="0"/>
                <a:cs typeface="Arial" panose="020B0604020202020204" pitchFamily="34" charset="0"/>
              </a:rPr>
              <a:t>	( names and roles 	are acceptable in records ) </a:t>
            </a:r>
          </a:p>
          <a:p>
            <a:pPr>
              <a:lnSpc>
                <a:spcPct val="110000"/>
              </a:lnSpc>
            </a:pPr>
            <a:r>
              <a:rPr lang="en-GB" altLang="en-US" sz="2200" dirty="0">
                <a:latin typeface="Gill Sans MT" panose="020B0502020104020203" pitchFamily="34" charset="0"/>
                <a:cs typeface="Arial" panose="020B0604020202020204" pitchFamily="34" charset="0"/>
              </a:rPr>
              <a:t>Do not store personal data related to club activities on your computer </a:t>
            </a:r>
            <a:r>
              <a:rPr lang="en-GB" altLang="en-US" sz="2200" dirty="0" err="1">
                <a:latin typeface="Gill Sans MT" panose="020B0502020104020203" pitchFamily="34" charset="0"/>
                <a:cs typeface="Arial" panose="020B0604020202020204" pitchFamily="34" charset="0"/>
              </a:rPr>
              <a:t>i.e</a:t>
            </a:r>
            <a:r>
              <a:rPr lang="en-GB" altLang="en-US" sz="2200" dirty="0">
                <a:latin typeface="Gill Sans MT" panose="020B0502020104020203" pitchFamily="34" charset="0"/>
                <a:cs typeface="Arial" panose="020B0604020202020204" pitchFamily="34" charset="0"/>
              </a:rPr>
              <a:t> outside of </a:t>
            </a:r>
            <a:r>
              <a:rPr lang="en-GB" altLang="en-US" sz="2200" dirty="0" err="1">
                <a:latin typeface="Gill Sans MT" panose="020B0502020104020203" pitchFamily="34" charset="0"/>
                <a:cs typeface="Arial" panose="020B0604020202020204" pitchFamily="34" charset="0"/>
              </a:rPr>
              <a:t>webcollect</a:t>
            </a:r>
            <a:r>
              <a:rPr lang="en-GB" altLang="en-US" sz="2200" dirty="0">
                <a:latin typeface="Gill Sans MT" panose="020B0502020104020203" pitchFamily="34" charset="0"/>
                <a:cs typeface="Arial" panose="020B0604020202020204" pitchFamily="34" charset="0"/>
              </a:rPr>
              <a:t> </a:t>
            </a:r>
            <a:r>
              <a:rPr lang="en-GB" altLang="en-US" sz="1800" i="1" dirty="0">
                <a:latin typeface="Gill Sans MT" panose="020B0502020104020203" pitchFamily="34" charset="0"/>
                <a:cs typeface="Arial" panose="020B0604020202020204" pitchFamily="34" charset="0"/>
              </a:rPr>
              <a:t>(confirmed GDPR compliant)  </a:t>
            </a:r>
            <a:r>
              <a:rPr lang="en-GB" altLang="en-US" sz="2200" dirty="0">
                <a:latin typeface="Gill Sans MT" panose="020B0502020104020203" pitchFamily="34" charset="0"/>
                <a:cs typeface="Arial" panose="020B0604020202020204" pitchFamily="34" charset="0"/>
              </a:rPr>
              <a:t>If you are working with data outside of </a:t>
            </a:r>
            <a:r>
              <a:rPr lang="en-GB" altLang="en-US" sz="2200" dirty="0" err="1">
                <a:latin typeface="Gill Sans MT" panose="020B0502020104020203" pitchFamily="34" charset="0"/>
                <a:cs typeface="Arial" panose="020B0604020202020204" pitchFamily="34" charset="0"/>
              </a:rPr>
              <a:t>WebCollect</a:t>
            </a:r>
            <a:r>
              <a:rPr lang="en-GB" altLang="en-US" sz="2200" dirty="0">
                <a:latin typeface="Gill Sans MT" panose="020B0502020104020203" pitchFamily="34" charset="0"/>
                <a:cs typeface="Arial" panose="020B0604020202020204" pitchFamily="34" charset="0"/>
              </a:rPr>
              <a:t> this should be deleted after use ( </a:t>
            </a:r>
            <a:r>
              <a:rPr lang="en-GB" altLang="en-US" sz="2200" i="1" dirty="0">
                <a:latin typeface="Gill Sans MT" panose="020B0502020104020203" pitchFamily="34" charset="0"/>
                <a:cs typeface="Arial" panose="020B0604020202020204" pitchFamily="34" charset="0"/>
              </a:rPr>
              <a:t>check your download folder - </a:t>
            </a:r>
          </a:p>
          <a:p>
            <a:pPr>
              <a:lnSpc>
                <a:spcPct val="110000"/>
              </a:lnSpc>
            </a:pPr>
            <a:r>
              <a:rPr lang="en-GB" altLang="en-US" sz="2200" dirty="0">
                <a:latin typeface="Gill Sans MT" panose="020B0502020104020203" pitchFamily="34" charset="0"/>
                <a:cs typeface="Arial" panose="020B0604020202020204" pitchFamily="34" charset="0"/>
              </a:rPr>
              <a:t>Ensure your computer and any other devices used for club activities are secure – this includes password protection, firewall settings to prevent incoming connections and up to date virus protection. Passwords used should be complex, not written down and changed regularly.</a:t>
            </a:r>
          </a:p>
          <a:p>
            <a:pPr>
              <a:lnSpc>
                <a:spcPct val="110000"/>
              </a:lnSpc>
            </a:pPr>
            <a:r>
              <a:rPr lang="en-GB" altLang="en-US" sz="2200" dirty="0">
                <a:latin typeface="Gill Sans MT" panose="020B0502020104020203" pitchFamily="34" charset="0"/>
                <a:cs typeface="Arial" panose="020B0604020202020204" pitchFamily="34" charset="0"/>
              </a:rPr>
              <a:t>Review your computer security and be aware of potential threats that can lead to a information breaches   This link, offered by </a:t>
            </a:r>
            <a:r>
              <a:rPr lang="en-GB" altLang="en-US" sz="2200" dirty="0" err="1">
                <a:latin typeface="Gill Sans MT" panose="020B0502020104020203" pitchFamily="34" charset="0"/>
                <a:cs typeface="Arial" panose="020B0604020202020204" pitchFamily="34" charset="0"/>
              </a:rPr>
              <a:t>AgeUK</a:t>
            </a:r>
            <a:r>
              <a:rPr lang="en-GB" altLang="en-US" sz="2200" dirty="0">
                <a:latin typeface="Gill Sans MT" panose="020B0502020104020203" pitchFamily="34" charset="0"/>
                <a:cs typeface="Arial" panose="020B0604020202020204" pitchFamily="34" charset="0"/>
              </a:rPr>
              <a:t> offers  practical steps 	              </a:t>
            </a:r>
            <a:r>
              <a:rPr lang="en-GB" altLang="en-US" sz="2200" dirty="0">
                <a:latin typeface="Gill Sans MT" panose="020B0502020104020203" pitchFamily="34" charset="0"/>
                <a:cs typeface="Arial" panose="020B0604020202020204" pitchFamily="34" charset="0"/>
                <a:hlinkClick r:id="rId3" tooltip="Click to access "/>
              </a:rPr>
              <a:t>Staying safe online</a:t>
            </a:r>
            <a:r>
              <a:rPr lang="en-GB" altLang="en-US" sz="2200" dirty="0">
                <a:latin typeface="Gill Sans MT" panose="020B0502020104020203" pitchFamily="34" charset="0"/>
                <a:cs typeface="Arial" panose="020B0604020202020204" pitchFamily="34" charset="0"/>
              </a:rPr>
              <a:t> </a:t>
            </a:r>
          </a:p>
          <a:p>
            <a:pPr marL="0" indent="0">
              <a:lnSpc>
                <a:spcPct val="110000"/>
              </a:lnSpc>
              <a:buNone/>
            </a:pPr>
            <a:endParaRPr lang="en-GB" altLang="en-US" sz="2200" dirty="0">
              <a:latin typeface="Gill Sans MT" panose="020B0502020104020203" pitchFamily="34" charset="0"/>
              <a:cs typeface="Arial" panose="020B0604020202020204" pitchFamily="34" charset="0"/>
            </a:endParaRPr>
          </a:p>
        </p:txBody>
      </p:sp>
      <p:cxnSp>
        <p:nvCxnSpPr>
          <p:cNvPr id="6" name="Straight Connector 5"/>
          <p:cNvCxnSpPr>
            <a:cxnSpLocks/>
          </p:cNvCxnSpPr>
          <p:nvPr/>
        </p:nvCxnSpPr>
        <p:spPr>
          <a:xfrm>
            <a:off x="375920" y="6506407"/>
            <a:ext cx="11277816" cy="30480"/>
          </a:xfrm>
          <a:prstGeom prst="line">
            <a:avLst/>
          </a:prstGeom>
          <a:ln w="34925">
            <a:solidFill>
              <a:srgbClr val="A783BB"/>
            </a:solidFill>
          </a:ln>
        </p:spPr>
        <p:style>
          <a:lnRef idx="1">
            <a:schemeClr val="accent1"/>
          </a:lnRef>
          <a:fillRef idx="0">
            <a:schemeClr val="accent1"/>
          </a:fillRef>
          <a:effectRef idx="0">
            <a:schemeClr val="accent1"/>
          </a:effectRef>
          <a:fontRef idx="minor">
            <a:schemeClr val="tx1"/>
          </a:fontRef>
        </p:style>
      </p:cxnSp>
      <p:sp>
        <p:nvSpPr>
          <p:cNvPr id="2" name="Arrow: Right 1">
            <a:extLst>
              <a:ext uri="{FF2B5EF4-FFF2-40B4-BE49-F238E27FC236}">
                <a16:creationId xmlns:a16="http://schemas.microsoft.com/office/drawing/2014/main" id="{D4C9506E-716F-4713-966D-027BA658392D}"/>
              </a:ext>
            </a:extLst>
          </p:cNvPr>
          <p:cNvSpPr/>
          <p:nvPr/>
        </p:nvSpPr>
        <p:spPr>
          <a:xfrm>
            <a:off x="5857049" y="5790432"/>
            <a:ext cx="681318" cy="2515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E902EFBF-B029-4D43-9E9E-0BA6EB92AC15}"/>
              </a:ext>
            </a:extLst>
          </p:cNvPr>
          <p:cNvPicPr>
            <a:picLocks noChangeAspect="1"/>
          </p:cNvPicPr>
          <p:nvPr/>
        </p:nvPicPr>
        <p:blipFill>
          <a:blip r:embed="rId4"/>
          <a:stretch>
            <a:fillRect/>
          </a:stretch>
        </p:blipFill>
        <p:spPr>
          <a:xfrm>
            <a:off x="3179949" y="3930688"/>
            <a:ext cx="2066925" cy="438150"/>
          </a:xfrm>
          <a:prstGeom prst="rect">
            <a:avLst/>
          </a:prstGeom>
        </p:spPr>
      </p:pic>
    </p:spTree>
    <p:extLst>
      <p:ext uri="{BB962C8B-B14F-4D97-AF65-F5344CB8AC3E}">
        <p14:creationId xmlns:p14="http://schemas.microsoft.com/office/powerpoint/2010/main" val="1683106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5920" y="571064"/>
            <a:ext cx="11471001" cy="5453217"/>
          </a:xfrm>
        </p:spPr>
        <p:txBody>
          <a:bodyPr>
            <a:normAutofit fontScale="92500" lnSpcReduction="20000"/>
          </a:bodyPr>
          <a:lstStyle/>
          <a:p>
            <a:pPr marL="0" indent="0">
              <a:lnSpc>
                <a:spcPct val="110000"/>
              </a:lnSpc>
              <a:buNone/>
            </a:pPr>
            <a:r>
              <a:rPr lang="en-GB" sz="3700" dirty="0">
                <a:solidFill>
                  <a:srgbClr val="281E6B"/>
                </a:solidFill>
                <a:latin typeface="Gill Sans MT" panose="020B0502020104020203" pitchFamily="34" charset="0"/>
              </a:rPr>
              <a:t>Where to get more information &amp; help</a:t>
            </a:r>
          </a:p>
          <a:p>
            <a:pPr lvl="1">
              <a:lnSpc>
                <a:spcPct val="110000"/>
              </a:lnSpc>
              <a:spcBef>
                <a:spcPts val="4200"/>
              </a:spcBef>
            </a:pPr>
            <a:r>
              <a:rPr lang="en-GB" altLang="en-US" dirty="0">
                <a:latin typeface="Gill Sans MT" panose="020B0502020104020203" pitchFamily="34" charset="0"/>
                <a:cs typeface="Arial" panose="020B0604020202020204" pitchFamily="34" charset="0"/>
              </a:rPr>
              <a:t>Club Privacy policy (DPA)  &amp; Data Retention policy (Required reading for officers)   </a:t>
            </a:r>
            <a:r>
              <a:rPr lang="en-GB" altLang="en-US" dirty="0">
                <a:latin typeface="Gill Sans MT" panose="020B0502020104020203" pitchFamily="34" charset="0"/>
                <a:cs typeface="Arial" panose="020B0604020202020204" pitchFamily="34" charset="0"/>
                <a:hlinkClick r:id="rId3"/>
              </a:rPr>
              <a:t>https://www.hollowellsc.org.uk/downloads.html</a:t>
            </a:r>
            <a:endParaRPr lang="en-GB" altLang="en-US" dirty="0">
              <a:latin typeface="Gill Sans MT" panose="020B0502020104020203" pitchFamily="34" charset="0"/>
              <a:cs typeface="Arial" panose="020B0604020202020204" pitchFamily="34" charset="0"/>
            </a:endParaRPr>
          </a:p>
          <a:p>
            <a:pPr lvl="1">
              <a:lnSpc>
                <a:spcPct val="110000"/>
              </a:lnSpc>
              <a:spcBef>
                <a:spcPts val="4200"/>
              </a:spcBef>
            </a:pPr>
            <a:r>
              <a:rPr lang="en-GB" altLang="en-US" dirty="0">
                <a:latin typeface="Gill Sans MT" panose="020B0502020104020203" pitchFamily="34" charset="0"/>
                <a:cs typeface="Arial" panose="020B0604020202020204" pitchFamily="34" charset="0"/>
              </a:rPr>
              <a:t>Provide detail of content held, comments &amp; queries on policy and first contact for potential data breach  </a:t>
            </a:r>
            <a:r>
              <a:rPr lang="en-GB" altLang="en-US" dirty="0">
                <a:solidFill>
                  <a:srgbClr val="FF0000"/>
                </a:solidFill>
                <a:latin typeface="Gill Sans MT" panose="020B0502020104020203" pitchFamily="34" charset="0"/>
                <a:cs typeface="Arial" panose="020B0604020202020204" pitchFamily="34" charset="0"/>
              </a:rPr>
              <a:t>dpo@hollowellsc.org.uk</a:t>
            </a:r>
          </a:p>
          <a:p>
            <a:pPr lvl="1">
              <a:lnSpc>
                <a:spcPct val="110000"/>
              </a:lnSpc>
              <a:spcBef>
                <a:spcPts val="4200"/>
              </a:spcBef>
            </a:pPr>
            <a:r>
              <a:rPr lang="en-GB" altLang="en-US" dirty="0">
                <a:latin typeface="Gill Sans MT" panose="020B0502020104020203" pitchFamily="34" charset="0"/>
                <a:cs typeface="Arial" panose="020B0604020202020204" pitchFamily="34" charset="0"/>
              </a:rPr>
              <a:t>RYA GDPR presentation of key principles </a:t>
            </a:r>
            <a:r>
              <a:rPr lang="en-GB" dirty="0">
                <a:hlinkClick r:id="rId4"/>
              </a:rPr>
              <a:t>https://youtu.be/LXPwt4JGmZA</a:t>
            </a:r>
            <a:endParaRPr lang="en-GB" altLang="en-US" dirty="0">
              <a:latin typeface="Gill Sans MT" panose="020B0502020104020203" pitchFamily="34" charset="0"/>
              <a:cs typeface="Arial" panose="020B0604020202020204" pitchFamily="34" charset="0"/>
            </a:endParaRPr>
          </a:p>
          <a:p>
            <a:pPr lvl="1">
              <a:lnSpc>
                <a:spcPct val="110000"/>
              </a:lnSpc>
              <a:spcBef>
                <a:spcPts val="4200"/>
              </a:spcBef>
            </a:pPr>
            <a:r>
              <a:rPr lang="en-GB" altLang="en-US" dirty="0">
                <a:latin typeface="Gill Sans MT" panose="020B0502020104020203" pitchFamily="34" charset="0"/>
                <a:cs typeface="Arial" panose="020B0604020202020204" pitchFamily="34" charset="0"/>
              </a:rPr>
              <a:t>Information Commissioner’s Office website:  </a:t>
            </a:r>
            <a:r>
              <a:rPr lang="en-GB" altLang="en-US" dirty="0">
                <a:solidFill>
                  <a:srgbClr val="A783BB"/>
                </a:solidFill>
                <a:latin typeface="Gill Sans MT" panose="020B0502020104020203" pitchFamily="34" charset="0"/>
                <a:cs typeface="Arial" panose="020B0604020202020204" pitchFamily="34" charset="0"/>
                <a:hlinkClick r:id="rId5"/>
              </a:rPr>
              <a:t>www.ico.gov.uk</a:t>
            </a:r>
            <a:r>
              <a:rPr lang="en-GB" altLang="en-US" dirty="0">
                <a:solidFill>
                  <a:srgbClr val="A783BB"/>
                </a:solidFill>
                <a:latin typeface="Gill Sans MT" panose="020B0502020104020203" pitchFamily="34" charset="0"/>
                <a:cs typeface="Arial" panose="020B0604020202020204" pitchFamily="34" charset="0"/>
              </a:rPr>
              <a:t>  </a:t>
            </a:r>
          </a:p>
          <a:p>
            <a:pPr lvl="1">
              <a:lnSpc>
                <a:spcPct val="110000"/>
              </a:lnSpc>
              <a:spcBef>
                <a:spcPts val="4200"/>
              </a:spcBef>
            </a:pPr>
            <a:r>
              <a:rPr lang="en-GB" altLang="en-US" dirty="0">
                <a:latin typeface="Gill Sans MT" panose="020B0502020104020203" pitchFamily="34" charset="0"/>
                <a:cs typeface="Arial" panose="020B0604020202020204" pitchFamily="34" charset="0"/>
                <a:hlinkClick r:id="rId6" tooltip="Click to access "/>
              </a:rPr>
              <a:t>Staying safe online</a:t>
            </a:r>
            <a:r>
              <a:rPr lang="en-GB" altLang="en-US" dirty="0">
                <a:latin typeface="Gill Sans MT" panose="020B0502020104020203" pitchFamily="34" charset="0"/>
                <a:cs typeface="Arial" panose="020B0604020202020204" pitchFamily="34" charset="0"/>
              </a:rPr>
              <a:t> </a:t>
            </a:r>
            <a:endParaRPr lang="en-GB" altLang="en-US" dirty="0">
              <a:solidFill>
                <a:srgbClr val="A783BB"/>
              </a:solidFill>
              <a:latin typeface="Gill Sans MT" panose="020B0502020104020203" pitchFamily="34" charset="0"/>
              <a:cs typeface="Arial" panose="020B0604020202020204" pitchFamily="34" charset="0"/>
            </a:endParaRPr>
          </a:p>
          <a:p>
            <a:pPr lvl="1">
              <a:lnSpc>
                <a:spcPct val="110000"/>
              </a:lnSpc>
              <a:spcBef>
                <a:spcPts val="4200"/>
              </a:spcBef>
            </a:pPr>
            <a:endParaRPr lang="en-GB" altLang="en-US" dirty="0">
              <a:solidFill>
                <a:srgbClr val="A783BB"/>
              </a:solidFill>
              <a:latin typeface="Gill Sans MT" panose="020B0502020104020203" pitchFamily="34" charset="0"/>
              <a:cs typeface="Arial" panose="020B0604020202020204" pitchFamily="34" charset="0"/>
            </a:endParaRPr>
          </a:p>
        </p:txBody>
      </p:sp>
      <p:cxnSp>
        <p:nvCxnSpPr>
          <p:cNvPr id="6" name="Straight Connector 5"/>
          <p:cNvCxnSpPr>
            <a:cxnSpLocks/>
          </p:cNvCxnSpPr>
          <p:nvPr/>
        </p:nvCxnSpPr>
        <p:spPr>
          <a:xfrm>
            <a:off x="375920" y="6506407"/>
            <a:ext cx="11277816" cy="30480"/>
          </a:xfrm>
          <a:prstGeom prst="line">
            <a:avLst/>
          </a:prstGeom>
          <a:ln w="34925">
            <a:solidFill>
              <a:srgbClr val="A783B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645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D1411-D44E-4E4D-A9E7-9B9F16CEE091}"/>
              </a:ext>
            </a:extLst>
          </p:cNvPr>
          <p:cNvSpPr>
            <a:spLocks noGrp="1"/>
          </p:cNvSpPr>
          <p:nvPr>
            <p:ph type="title"/>
          </p:nvPr>
        </p:nvSpPr>
        <p:spPr>
          <a:xfrm>
            <a:off x="483197" y="365125"/>
            <a:ext cx="5766995" cy="45719"/>
          </a:xfrm>
        </p:spPr>
        <p:txBody>
          <a:bodyPr>
            <a:noAutofit/>
          </a:bodyPr>
          <a:lstStyle/>
          <a:p>
            <a:r>
              <a:rPr lang="en-GB" sz="2800" dirty="0"/>
              <a:t>Common scenarios you may encounter </a:t>
            </a:r>
          </a:p>
        </p:txBody>
      </p:sp>
      <p:sp>
        <p:nvSpPr>
          <p:cNvPr id="3" name="Content Placeholder 2">
            <a:extLst>
              <a:ext uri="{FF2B5EF4-FFF2-40B4-BE49-F238E27FC236}">
                <a16:creationId xmlns:a16="http://schemas.microsoft.com/office/drawing/2014/main" id="{E2464C75-7143-483E-8C93-102540332F8A}"/>
              </a:ext>
            </a:extLst>
          </p:cNvPr>
          <p:cNvSpPr>
            <a:spLocks noGrp="1"/>
          </p:cNvSpPr>
          <p:nvPr>
            <p:ph idx="1"/>
          </p:nvPr>
        </p:nvSpPr>
        <p:spPr>
          <a:xfrm>
            <a:off x="246530" y="792891"/>
            <a:ext cx="11812792" cy="5930638"/>
          </a:xfrm>
        </p:spPr>
        <p:txBody>
          <a:bodyPr>
            <a:normAutofit fontScale="92500"/>
          </a:bodyPr>
          <a:lstStyle/>
          <a:p>
            <a:pPr>
              <a:lnSpc>
                <a:spcPct val="170000"/>
              </a:lnSpc>
            </a:pPr>
            <a:r>
              <a:rPr lang="en-GB" sz="1200" b="1" dirty="0"/>
              <a:t>Training event in which a participant has a medical condition declared within the new format declaration form </a:t>
            </a:r>
            <a:r>
              <a:rPr lang="en-GB" sz="1200" dirty="0"/>
              <a:t>– This information is collected for a </a:t>
            </a:r>
            <a:r>
              <a:rPr lang="en-GB" sz="1200" b="1" dirty="0"/>
              <a:t>lawful purpose </a:t>
            </a:r>
            <a:r>
              <a:rPr lang="en-GB" sz="1200" dirty="0"/>
              <a:t>and for the </a:t>
            </a:r>
            <a:r>
              <a:rPr lang="en-GB" sz="1200" b="1" dirty="0"/>
              <a:t>specifi</a:t>
            </a:r>
            <a:r>
              <a:rPr lang="en-GB" sz="1200" dirty="0"/>
              <a:t>c reason of safety within the event. Only key information is provided to the lead officer and this information is returned to the participant after the event. This action is compliant with GDPR and ensures safety within the activity </a:t>
            </a:r>
          </a:p>
          <a:p>
            <a:pPr>
              <a:lnSpc>
                <a:spcPct val="170000"/>
              </a:lnSpc>
            </a:pPr>
            <a:r>
              <a:rPr lang="en-GB" sz="1200" b="1" dirty="0"/>
              <a:t>Provision of a membership list to all members </a:t>
            </a:r>
            <a:r>
              <a:rPr lang="en-GB" sz="1200" dirty="0"/>
              <a:t>– It is difficult to outline the </a:t>
            </a:r>
            <a:r>
              <a:rPr lang="en-GB" sz="1200" b="1" dirty="0"/>
              <a:t>specific purpose for this </a:t>
            </a:r>
            <a:r>
              <a:rPr lang="en-GB" sz="1200" dirty="0"/>
              <a:t>and as such this should not be produced. Printed copies are also often out of date as soon as produced therefore the </a:t>
            </a:r>
            <a:r>
              <a:rPr lang="en-GB" sz="1200" b="1" dirty="0"/>
              <a:t>Accuracy </a:t>
            </a:r>
            <a:r>
              <a:rPr lang="en-GB" sz="1200" dirty="0"/>
              <a:t>cannot be managed. Officers are asked to consent to name and telephone numbers being held at the club which does relate to a </a:t>
            </a:r>
            <a:r>
              <a:rPr lang="en-GB" sz="1200" b="1" dirty="0"/>
              <a:t>specific purpose </a:t>
            </a:r>
            <a:r>
              <a:rPr lang="en-GB" sz="1200" dirty="0"/>
              <a:t>in carrying out there role </a:t>
            </a:r>
            <a:r>
              <a:rPr lang="en-GB" sz="1200" i="1" dirty="0"/>
              <a:t>There is no issue with members sharing contact information with each other however we should not then share this wider without permission.</a:t>
            </a:r>
          </a:p>
          <a:p>
            <a:pPr>
              <a:lnSpc>
                <a:spcPct val="170000"/>
              </a:lnSpc>
            </a:pPr>
            <a:r>
              <a:rPr lang="en-GB" sz="1200" b="1" dirty="0"/>
              <a:t>I would like to send an email to all or some club members and I have some email addresses already –  </a:t>
            </a:r>
            <a:r>
              <a:rPr lang="en-GB" sz="1200" dirty="0"/>
              <a:t>If you are a club officer you are likely to have access to </a:t>
            </a:r>
            <a:r>
              <a:rPr lang="en-GB" sz="1200" dirty="0" err="1"/>
              <a:t>webcollect</a:t>
            </a:r>
            <a:r>
              <a:rPr lang="en-GB" sz="1200" dirty="0"/>
              <a:t> which is the preferred means of communication with members. ( don’t forget the weekly newsletter !)  This system holds information securely and does not share distribution lists. If you are using a small distribution list it is wise to use the ‘bcc’ option within the email address listing as this will not show everyone's email address. It may seem a simple matter however an individual may object to their details and subject of email trail being shared. This could result in a complaint or referral to the ICO </a:t>
            </a:r>
          </a:p>
          <a:p>
            <a:pPr>
              <a:lnSpc>
                <a:spcPct val="170000"/>
              </a:lnSpc>
            </a:pPr>
            <a:r>
              <a:rPr lang="en-GB" sz="1200" b="1" dirty="0"/>
              <a:t>I would like to form a WhatsApp group for members or a distinct group </a:t>
            </a:r>
            <a:r>
              <a:rPr lang="en-GB" sz="1200" dirty="0"/>
              <a:t>– WhatsApp is not an authorised means of communication for the club. Members may wish to communicate via this route on a personal and individual basis but must exercise caution (see above) It is also important to recognise the potential safeguarding implications where children may inadvertently be included. </a:t>
            </a:r>
          </a:p>
          <a:p>
            <a:pPr>
              <a:lnSpc>
                <a:spcPct val="170000"/>
              </a:lnSpc>
            </a:pPr>
            <a:r>
              <a:rPr lang="en-GB" sz="1200" b="1" dirty="0"/>
              <a:t>I am or have been a club officer and have collected paperwork and computer files related to cub activities. </a:t>
            </a:r>
            <a:r>
              <a:rPr lang="en-GB" sz="1200" dirty="0"/>
              <a:t>Make sure you are familiar with the club Data Privacy (GDPR) and Data Retention policies as you have an individual legal requirement to ensure you are working within UK Law and must report any breach to the club data protection officer.  In considering the information you have you must consider each of the seven principles ( Slide 7)   Ask yourself – Do I need this ? Is it up to date ? Am I storing this information securely ?   If you answer NO to any of these questions and cannot satisfy the seven points speak with the Club Data Protection Officer who will guide the disposal process.   Many breaches occur during disposal so PLEASE don’t put anything in the bin without discussion.( This includes paper and computers)  Lastly,  if you regularly work with </a:t>
            </a:r>
            <a:r>
              <a:rPr lang="en-GB" sz="1200" dirty="0" err="1"/>
              <a:t>webcollect</a:t>
            </a:r>
            <a:r>
              <a:rPr lang="en-GB" sz="1200" dirty="0"/>
              <a:t> ensure you carry out computer housekeeping and delete downloaded files and consider if you need to download files at all.  Also ensure the information you work with is limited to the areas you can legally justify </a:t>
            </a:r>
            <a:r>
              <a:rPr lang="en-GB" sz="1200" i="1" dirty="0"/>
              <a:t>( </a:t>
            </a:r>
            <a:r>
              <a:rPr lang="en-GB" sz="1200" i="1" dirty="0" err="1"/>
              <a:t>i.e</a:t>
            </a:r>
            <a:r>
              <a:rPr lang="en-GB" sz="1200" i="1" dirty="0"/>
              <a:t> do I need to see addresses information ? Is this relevant to the task I am completing )  </a:t>
            </a:r>
          </a:p>
        </p:txBody>
      </p:sp>
      <p:pic>
        <p:nvPicPr>
          <p:cNvPr id="4" name="Picture 3">
            <a:extLst>
              <a:ext uri="{FF2B5EF4-FFF2-40B4-BE49-F238E27FC236}">
                <a16:creationId xmlns:a16="http://schemas.microsoft.com/office/drawing/2014/main" id="{64E2091B-D471-49FC-9ECF-8E3AFC51DA96}"/>
              </a:ext>
            </a:extLst>
          </p:cNvPr>
          <p:cNvPicPr>
            <a:picLocks noChangeAspect="1"/>
          </p:cNvPicPr>
          <p:nvPr/>
        </p:nvPicPr>
        <p:blipFill>
          <a:blip r:embed="rId2"/>
          <a:stretch>
            <a:fillRect/>
          </a:stretch>
        </p:blipFill>
        <p:spPr>
          <a:xfrm>
            <a:off x="10966999" y="147876"/>
            <a:ext cx="741804" cy="525935"/>
          </a:xfrm>
          <a:prstGeom prst="rect">
            <a:avLst/>
          </a:prstGeom>
        </p:spPr>
      </p:pic>
    </p:spTree>
    <p:extLst>
      <p:ext uri="{BB962C8B-B14F-4D97-AF65-F5344CB8AC3E}">
        <p14:creationId xmlns:p14="http://schemas.microsoft.com/office/powerpoint/2010/main" val="3471900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4235" y="810111"/>
            <a:ext cx="10795000" cy="5237777"/>
          </a:xfrm>
        </p:spPr>
        <p:txBody>
          <a:bodyPr>
            <a:normAutofit/>
          </a:bodyPr>
          <a:lstStyle/>
          <a:p>
            <a:pPr marL="0" indent="0">
              <a:lnSpc>
                <a:spcPct val="110000"/>
              </a:lnSpc>
              <a:buNone/>
            </a:pPr>
            <a:r>
              <a:rPr lang="en-GB" sz="4000" dirty="0">
                <a:solidFill>
                  <a:srgbClr val="281E6B"/>
                </a:solidFill>
                <a:latin typeface="Gill Sans MT" panose="020B0502020104020203" pitchFamily="34" charset="0"/>
              </a:rPr>
              <a:t>Contents</a:t>
            </a:r>
            <a:endParaRPr lang="en-GB" sz="2000" dirty="0">
              <a:solidFill>
                <a:srgbClr val="281E6B"/>
              </a:solidFill>
              <a:latin typeface="Gill Sans MT" panose="020B0502020104020203" pitchFamily="34" charset="0"/>
            </a:endParaRPr>
          </a:p>
          <a:p>
            <a:pPr lvl="1">
              <a:lnSpc>
                <a:spcPct val="110000"/>
              </a:lnSpc>
            </a:pPr>
            <a:r>
              <a:rPr lang="en-GB" dirty="0">
                <a:solidFill>
                  <a:schemeClr val="tx1">
                    <a:lumMod val="75000"/>
                    <a:lumOff val="25000"/>
                  </a:schemeClr>
                </a:solidFill>
                <a:latin typeface="Gill Sans MT" panose="020B0502020104020203" pitchFamily="34" charset="0"/>
                <a:cs typeface="Arial" panose="020B0604020202020204" pitchFamily="34" charset="0"/>
              </a:rPr>
              <a:t>What is personal data</a:t>
            </a:r>
          </a:p>
          <a:p>
            <a:pPr lvl="1">
              <a:lnSpc>
                <a:spcPct val="110000"/>
              </a:lnSpc>
            </a:pPr>
            <a:r>
              <a:rPr lang="en-GB" dirty="0">
                <a:solidFill>
                  <a:schemeClr val="tx1">
                    <a:lumMod val="75000"/>
                    <a:lumOff val="25000"/>
                  </a:schemeClr>
                </a:solidFill>
                <a:latin typeface="Gill Sans MT" panose="020B0502020104020203" pitchFamily="34" charset="0"/>
                <a:cs typeface="Arial" panose="020B0604020202020204" pitchFamily="34" charset="0"/>
              </a:rPr>
              <a:t>What is Data Protection</a:t>
            </a:r>
          </a:p>
          <a:p>
            <a:pPr lvl="1">
              <a:lnSpc>
                <a:spcPct val="110000"/>
              </a:lnSpc>
            </a:pPr>
            <a:r>
              <a:rPr lang="en-GB" dirty="0">
                <a:solidFill>
                  <a:schemeClr val="tx1">
                    <a:lumMod val="75000"/>
                    <a:lumOff val="25000"/>
                  </a:schemeClr>
                </a:solidFill>
                <a:latin typeface="Gill Sans MT" panose="020B0502020104020203" pitchFamily="34" charset="0"/>
                <a:cs typeface="Arial" panose="020B0604020202020204" pitchFamily="34" charset="0"/>
              </a:rPr>
              <a:t>What is the DPA</a:t>
            </a:r>
          </a:p>
          <a:p>
            <a:pPr lvl="1">
              <a:lnSpc>
                <a:spcPct val="110000"/>
              </a:lnSpc>
            </a:pPr>
            <a:r>
              <a:rPr lang="en-GB" dirty="0">
                <a:solidFill>
                  <a:schemeClr val="tx1">
                    <a:lumMod val="75000"/>
                    <a:lumOff val="25000"/>
                  </a:schemeClr>
                </a:solidFill>
                <a:latin typeface="Gill Sans MT" panose="020B0502020104020203" pitchFamily="34" charset="0"/>
                <a:cs typeface="Arial" panose="020B0604020202020204" pitchFamily="34" charset="0"/>
              </a:rPr>
              <a:t>DPA principles</a:t>
            </a:r>
          </a:p>
          <a:p>
            <a:pPr lvl="1">
              <a:lnSpc>
                <a:spcPct val="110000"/>
              </a:lnSpc>
            </a:pPr>
            <a:r>
              <a:rPr lang="en-GB" dirty="0">
                <a:solidFill>
                  <a:schemeClr val="tx1">
                    <a:lumMod val="75000"/>
                    <a:lumOff val="25000"/>
                  </a:schemeClr>
                </a:solidFill>
                <a:latin typeface="Gill Sans MT" panose="020B0502020104020203" pitchFamily="34" charset="0"/>
                <a:cs typeface="Arial" panose="020B0604020202020204" pitchFamily="34" charset="0"/>
              </a:rPr>
              <a:t>DPA terminology</a:t>
            </a:r>
          </a:p>
          <a:p>
            <a:pPr lvl="1">
              <a:lnSpc>
                <a:spcPct val="110000"/>
              </a:lnSpc>
            </a:pPr>
            <a:r>
              <a:rPr lang="en-GB" dirty="0">
                <a:solidFill>
                  <a:schemeClr val="tx1">
                    <a:lumMod val="75000"/>
                    <a:lumOff val="25000"/>
                  </a:schemeClr>
                </a:solidFill>
                <a:latin typeface="Gill Sans MT" panose="020B0502020104020203" pitchFamily="34" charset="0"/>
                <a:cs typeface="Arial" panose="020B0604020202020204" pitchFamily="34" charset="0"/>
              </a:rPr>
              <a:t>Can I still process data? Do I need consent?</a:t>
            </a:r>
          </a:p>
          <a:p>
            <a:pPr lvl="1">
              <a:lnSpc>
                <a:spcPct val="110000"/>
              </a:lnSpc>
            </a:pPr>
            <a:r>
              <a:rPr lang="en-GB" dirty="0">
                <a:solidFill>
                  <a:schemeClr val="tx1">
                    <a:lumMod val="75000"/>
                    <a:lumOff val="25000"/>
                  </a:schemeClr>
                </a:solidFill>
                <a:latin typeface="Gill Sans MT" panose="020B0502020104020203" pitchFamily="34" charset="0"/>
                <a:cs typeface="Arial" panose="020B0604020202020204" pitchFamily="34" charset="0"/>
              </a:rPr>
              <a:t>What do </a:t>
            </a:r>
            <a:r>
              <a:rPr lang="en-GB" b="1" u="sng" dirty="0">
                <a:solidFill>
                  <a:schemeClr val="tx1">
                    <a:lumMod val="75000"/>
                    <a:lumOff val="25000"/>
                  </a:schemeClr>
                </a:solidFill>
                <a:latin typeface="Gill Sans MT" panose="020B0502020104020203" pitchFamily="34" charset="0"/>
                <a:cs typeface="Arial" panose="020B0604020202020204" pitchFamily="34" charset="0"/>
              </a:rPr>
              <a:t>I</a:t>
            </a:r>
            <a:r>
              <a:rPr lang="en-GB" dirty="0">
                <a:solidFill>
                  <a:schemeClr val="tx1">
                    <a:lumMod val="75000"/>
                    <a:lumOff val="25000"/>
                  </a:schemeClr>
                </a:solidFill>
                <a:latin typeface="Gill Sans MT" panose="020B0502020104020203" pitchFamily="34" charset="0"/>
                <a:cs typeface="Arial" panose="020B0604020202020204" pitchFamily="34" charset="0"/>
              </a:rPr>
              <a:t> need to do ?</a:t>
            </a:r>
          </a:p>
          <a:p>
            <a:pPr lvl="1">
              <a:lnSpc>
                <a:spcPct val="110000"/>
              </a:lnSpc>
            </a:pPr>
            <a:r>
              <a:rPr lang="en-GB" dirty="0">
                <a:solidFill>
                  <a:schemeClr val="tx1">
                    <a:lumMod val="75000"/>
                    <a:lumOff val="25000"/>
                  </a:schemeClr>
                </a:solidFill>
                <a:latin typeface="Gill Sans MT" panose="020B0502020104020203" pitchFamily="34" charset="0"/>
                <a:cs typeface="Arial" panose="020B0604020202020204" pitchFamily="34" charset="0"/>
              </a:rPr>
              <a:t>Where to get more information</a:t>
            </a:r>
          </a:p>
          <a:p>
            <a:pPr lvl="1">
              <a:lnSpc>
                <a:spcPct val="110000"/>
              </a:lnSpc>
            </a:pPr>
            <a:r>
              <a:rPr lang="en-GB" dirty="0">
                <a:solidFill>
                  <a:schemeClr val="tx1">
                    <a:lumMod val="75000"/>
                    <a:lumOff val="25000"/>
                  </a:schemeClr>
                </a:solidFill>
                <a:latin typeface="Gill Sans MT" panose="020B0502020104020203" pitchFamily="34" charset="0"/>
                <a:cs typeface="Arial" panose="020B0604020202020204" pitchFamily="34" charset="0"/>
              </a:rPr>
              <a:t>Common scenarios </a:t>
            </a:r>
          </a:p>
          <a:p>
            <a:pPr lvl="1">
              <a:lnSpc>
                <a:spcPct val="110000"/>
              </a:lnSpc>
            </a:pPr>
            <a:endParaRPr lang="en-GB" sz="2000" dirty="0">
              <a:solidFill>
                <a:srgbClr val="281E6B"/>
              </a:solidFill>
              <a:latin typeface="Gill Sans MT" panose="020B0502020104020203" pitchFamily="34" charset="0"/>
            </a:endParaRPr>
          </a:p>
        </p:txBody>
      </p:sp>
      <p:cxnSp>
        <p:nvCxnSpPr>
          <p:cNvPr id="6" name="Straight Connector 5"/>
          <p:cNvCxnSpPr>
            <a:cxnSpLocks/>
          </p:cNvCxnSpPr>
          <p:nvPr/>
        </p:nvCxnSpPr>
        <p:spPr>
          <a:xfrm>
            <a:off x="375920" y="6506407"/>
            <a:ext cx="11277816" cy="30480"/>
          </a:xfrm>
          <a:prstGeom prst="line">
            <a:avLst/>
          </a:prstGeom>
          <a:ln w="34925">
            <a:solidFill>
              <a:srgbClr val="A783B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750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3400" y="785157"/>
            <a:ext cx="10722856" cy="5090350"/>
          </a:xfrm>
        </p:spPr>
        <p:txBody>
          <a:bodyPr>
            <a:normAutofit fontScale="70000" lnSpcReduction="20000"/>
          </a:bodyPr>
          <a:lstStyle/>
          <a:p>
            <a:pPr marL="0" indent="0">
              <a:lnSpc>
                <a:spcPct val="110000"/>
              </a:lnSpc>
              <a:buNone/>
            </a:pPr>
            <a:r>
              <a:rPr lang="en-GB" sz="4800" dirty="0">
                <a:solidFill>
                  <a:srgbClr val="281E6B"/>
                </a:solidFill>
                <a:latin typeface="Gill Sans MT" panose="020B0502020104020203" pitchFamily="34" charset="0"/>
              </a:rPr>
              <a:t>What is personal data?</a:t>
            </a:r>
          </a:p>
          <a:p>
            <a:pPr lvl="1">
              <a:lnSpc>
                <a:spcPct val="110000"/>
              </a:lnSpc>
            </a:pPr>
            <a:endParaRPr lang="en-GB" sz="2000" dirty="0">
              <a:solidFill>
                <a:srgbClr val="281E6B"/>
              </a:solidFill>
              <a:latin typeface="Gill Sans MT" panose="020B0502020104020203" pitchFamily="34" charset="0"/>
            </a:endParaRPr>
          </a:p>
          <a:p>
            <a:pPr marL="809625" indent="-809625">
              <a:lnSpc>
                <a:spcPct val="120000"/>
              </a:lnSpc>
              <a:spcBef>
                <a:spcPts val="1200"/>
              </a:spcBef>
              <a:buNone/>
            </a:pPr>
            <a:r>
              <a:rPr lang="en-GB" altLang="en-US" b="1" dirty="0">
                <a:solidFill>
                  <a:schemeClr val="tx1">
                    <a:lumMod val="75000"/>
                    <a:lumOff val="25000"/>
                  </a:schemeClr>
                </a:solidFill>
                <a:latin typeface="Gill Sans MT" panose="020B0502020104020203" pitchFamily="34" charset="0"/>
                <a:cs typeface="Arial" panose="020B0604020202020204" pitchFamily="34" charset="0"/>
              </a:rPr>
              <a:t>Personal data </a:t>
            </a:r>
            <a:r>
              <a:rPr lang="en-GB" altLang="en-US" dirty="0">
                <a:solidFill>
                  <a:schemeClr val="tx1">
                    <a:lumMod val="75000"/>
                    <a:lumOff val="25000"/>
                  </a:schemeClr>
                </a:solidFill>
                <a:latin typeface="Gill Sans MT" panose="020B0502020104020203" pitchFamily="34" charset="0"/>
                <a:cs typeface="Arial" panose="020B0604020202020204" pitchFamily="34" charset="0"/>
              </a:rPr>
              <a:t>is defined as:</a:t>
            </a:r>
          </a:p>
          <a:p>
            <a:pPr marL="893763" indent="-893763">
              <a:lnSpc>
                <a:spcPct val="120000"/>
              </a:lnSpc>
              <a:spcBef>
                <a:spcPts val="1200"/>
              </a:spcBef>
              <a:buNone/>
            </a:pPr>
            <a:r>
              <a:rPr lang="en-GB" altLang="en-US" dirty="0">
                <a:solidFill>
                  <a:schemeClr val="tx1">
                    <a:lumMod val="75000"/>
                    <a:lumOff val="25000"/>
                  </a:schemeClr>
                </a:solidFill>
                <a:latin typeface="Gill Sans MT" panose="020B0502020104020203" pitchFamily="34" charset="0"/>
                <a:cs typeface="Arial" panose="020B0604020202020204" pitchFamily="34" charset="0"/>
              </a:rPr>
              <a:t>	</a:t>
            </a:r>
            <a:r>
              <a:rPr lang="en-GB" altLang="en-US" dirty="0">
                <a:solidFill>
                  <a:schemeClr val="tx1">
                    <a:lumMod val="65000"/>
                    <a:lumOff val="35000"/>
                  </a:schemeClr>
                </a:solidFill>
                <a:latin typeface="Gill Sans MT" panose="020B0502020104020203" pitchFamily="34" charset="0"/>
                <a:cs typeface="Arial" panose="020B0604020202020204" pitchFamily="34" charset="0"/>
              </a:rPr>
              <a:t>Any information about a living individual which is capable of identifying </a:t>
            </a:r>
            <a:br>
              <a:rPr lang="en-GB" altLang="en-US" dirty="0">
                <a:solidFill>
                  <a:schemeClr val="tx1">
                    <a:lumMod val="65000"/>
                    <a:lumOff val="35000"/>
                  </a:schemeClr>
                </a:solidFill>
                <a:latin typeface="Gill Sans MT" panose="020B0502020104020203" pitchFamily="34" charset="0"/>
                <a:cs typeface="Arial" panose="020B0604020202020204" pitchFamily="34" charset="0"/>
              </a:rPr>
            </a:br>
            <a:r>
              <a:rPr lang="en-GB" altLang="en-US" dirty="0">
                <a:solidFill>
                  <a:schemeClr val="tx1">
                    <a:lumMod val="65000"/>
                    <a:lumOff val="35000"/>
                  </a:schemeClr>
                </a:solidFill>
                <a:latin typeface="Gill Sans MT" panose="020B0502020104020203" pitchFamily="34" charset="0"/>
                <a:cs typeface="Arial" panose="020B0604020202020204" pitchFamily="34" charset="0"/>
              </a:rPr>
              <a:t>that individual.</a:t>
            </a:r>
          </a:p>
          <a:p>
            <a:pPr marL="0" indent="0">
              <a:buNone/>
            </a:pPr>
            <a:endParaRPr lang="en-GB" altLang="en-US" b="1" dirty="0">
              <a:solidFill>
                <a:schemeClr val="tx1">
                  <a:lumMod val="75000"/>
                  <a:lumOff val="25000"/>
                </a:schemeClr>
              </a:solidFill>
              <a:latin typeface="Gill Sans MT" panose="020B0502020104020203" pitchFamily="34" charset="0"/>
              <a:cs typeface="Arial" panose="020B0604020202020204" pitchFamily="34" charset="0"/>
            </a:endParaRPr>
          </a:p>
          <a:p>
            <a:pPr marL="0" indent="0">
              <a:buNone/>
            </a:pPr>
            <a:r>
              <a:rPr lang="en-GB" altLang="en-US" b="1" dirty="0">
                <a:solidFill>
                  <a:schemeClr val="tx1">
                    <a:lumMod val="75000"/>
                    <a:lumOff val="25000"/>
                  </a:schemeClr>
                </a:solidFill>
                <a:latin typeface="Gill Sans MT" panose="020B0502020104020203" pitchFamily="34" charset="0"/>
                <a:cs typeface="Arial" panose="020B0604020202020204" pitchFamily="34" charset="0"/>
              </a:rPr>
              <a:t>Sensitive personal data </a:t>
            </a:r>
            <a:r>
              <a:rPr lang="en-GB" altLang="en-US" dirty="0">
                <a:solidFill>
                  <a:schemeClr val="tx1">
                    <a:lumMod val="75000"/>
                    <a:lumOff val="25000"/>
                  </a:schemeClr>
                </a:solidFill>
                <a:latin typeface="Gill Sans MT" panose="020B0502020104020203" pitchFamily="34" charset="0"/>
                <a:cs typeface="Arial" panose="020B0604020202020204" pitchFamily="34" charset="0"/>
              </a:rPr>
              <a:t>is defined as:</a:t>
            </a:r>
          </a:p>
          <a:p>
            <a:pPr marL="0" indent="0">
              <a:lnSpc>
                <a:spcPct val="120000"/>
              </a:lnSpc>
              <a:buNone/>
            </a:pPr>
            <a:r>
              <a:rPr lang="en-GB" altLang="en-US" dirty="0">
                <a:solidFill>
                  <a:schemeClr val="tx1">
                    <a:lumMod val="65000"/>
                    <a:lumOff val="35000"/>
                  </a:schemeClr>
                </a:solidFill>
                <a:latin typeface="Gill Sans MT" panose="020B0502020104020203" pitchFamily="34" charset="0"/>
                <a:cs typeface="Arial" panose="020B0604020202020204" pitchFamily="34" charset="0"/>
              </a:rPr>
              <a:t>	Any information relating to an individual's racial or ethnic origin, political 	opinions, religious beliefs, trade union membership, physical or mental health or condition, 	sexual life or sexual orientation, alleged or actual criminal activity and criminal record. </a:t>
            </a:r>
            <a:br>
              <a:rPr lang="en-GB" altLang="en-US" dirty="0">
                <a:solidFill>
                  <a:schemeClr val="tx1">
                    <a:lumMod val="75000"/>
                    <a:lumOff val="25000"/>
                  </a:schemeClr>
                </a:solidFill>
                <a:latin typeface="Gill Sans MT" panose="020B0502020104020203" pitchFamily="34" charset="0"/>
                <a:cs typeface="Arial" panose="020B0604020202020204" pitchFamily="34" charset="0"/>
              </a:rPr>
            </a:br>
            <a:endParaRPr lang="en-GB" altLang="en-US" dirty="0">
              <a:solidFill>
                <a:schemeClr val="tx1">
                  <a:lumMod val="75000"/>
                  <a:lumOff val="25000"/>
                </a:schemeClr>
              </a:solidFill>
              <a:latin typeface="Gill Sans MT" panose="020B0502020104020203" pitchFamily="34" charset="0"/>
              <a:cs typeface="Arial" panose="020B0604020202020204" pitchFamily="34" charset="0"/>
            </a:endParaRPr>
          </a:p>
          <a:p>
            <a:pPr marL="0" indent="0">
              <a:buNone/>
            </a:pPr>
            <a:r>
              <a:rPr lang="en-GB" altLang="en-US" dirty="0">
                <a:solidFill>
                  <a:schemeClr val="tx1">
                    <a:lumMod val="75000"/>
                    <a:lumOff val="25000"/>
                  </a:schemeClr>
                </a:solidFill>
                <a:latin typeface="Gill Sans MT" panose="020B0502020104020203" pitchFamily="34" charset="0"/>
                <a:cs typeface="Arial" panose="020B0604020202020204" pitchFamily="34" charset="0"/>
              </a:rPr>
              <a:t>(Under the DPA sensitive personal data is referred to as “special categories of personal data”)</a:t>
            </a:r>
          </a:p>
        </p:txBody>
      </p:sp>
      <p:cxnSp>
        <p:nvCxnSpPr>
          <p:cNvPr id="6" name="Straight Connector 5"/>
          <p:cNvCxnSpPr>
            <a:cxnSpLocks/>
          </p:cNvCxnSpPr>
          <p:nvPr/>
        </p:nvCxnSpPr>
        <p:spPr>
          <a:xfrm>
            <a:off x="375920" y="6506407"/>
            <a:ext cx="11277816" cy="30480"/>
          </a:xfrm>
          <a:prstGeom prst="line">
            <a:avLst/>
          </a:prstGeom>
          <a:ln w="34925">
            <a:solidFill>
              <a:srgbClr val="A783B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7164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8954" y="784955"/>
            <a:ext cx="10291747" cy="5288090"/>
          </a:xfrm>
        </p:spPr>
        <p:txBody>
          <a:bodyPr>
            <a:normAutofit/>
          </a:bodyPr>
          <a:lstStyle/>
          <a:p>
            <a:pPr marL="0" indent="0">
              <a:lnSpc>
                <a:spcPct val="110000"/>
              </a:lnSpc>
              <a:buNone/>
            </a:pPr>
            <a:r>
              <a:rPr lang="en-GB" sz="4000" dirty="0">
                <a:solidFill>
                  <a:srgbClr val="281E6B"/>
                </a:solidFill>
                <a:latin typeface="Gill Sans MT" panose="020B0502020104020203" pitchFamily="34" charset="0"/>
              </a:rPr>
              <a:t>What is Data Protection?</a:t>
            </a:r>
            <a:endParaRPr lang="en-GB" sz="2000" dirty="0">
              <a:solidFill>
                <a:srgbClr val="281E6B"/>
              </a:solidFill>
              <a:latin typeface="Gill Sans MT" panose="020B0502020104020203" pitchFamily="34" charset="0"/>
            </a:endParaRPr>
          </a:p>
          <a:p>
            <a:pPr marL="0" indent="0">
              <a:lnSpc>
                <a:spcPct val="100000"/>
              </a:lnSpc>
              <a:spcBef>
                <a:spcPts val="3000"/>
              </a:spcBef>
              <a:buNone/>
            </a:pPr>
            <a:r>
              <a:rPr lang="en-GB" altLang="en-US" sz="2200" b="1" dirty="0">
                <a:solidFill>
                  <a:schemeClr val="tx1">
                    <a:lumMod val="75000"/>
                    <a:lumOff val="25000"/>
                  </a:schemeClr>
                </a:solidFill>
                <a:latin typeface="Gill Sans MT" panose="020B0502020104020203" pitchFamily="34" charset="0"/>
                <a:cs typeface="Arial" panose="020B0604020202020204" pitchFamily="34" charset="0"/>
              </a:rPr>
              <a:t>Data Protection </a:t>
            </a:r>
            <a:r>
              <a:rPr lang="en-GB" altLang="en-US" sz="2200" dirty="0">
                <a:solidFill>
                  <a:schemeClr val="tx1">
                    <a:lumMod val="75000"/>
                    <a:lumOff val="25000"/>
                  </a:schemeClr>
                </a:solidFill>
                <a:latin typeface="Gill Sans MT" panose="020B0502020104020203" pitchFamily="34" charset="0"/>
                <a:cs typeface="Arial" panose="020B0604020202020204" pitchFamily="34" charset="0"/>
              </a:rPr>
              <a:t>is about </a:t>
            </a:r>
            <a:r>
              <a:rPr lang="en-GB" altLang="en-US" sz="2200" b="1" dirty="0">
                <a:solidFill>
                  <a:schemeClr val="tx1">
                    <a:lumMod val="75000"/>
                    <a:lumOff val="25000"/>
                  </a:schemeClr>
                </a:solidFill>
                <a:latin typeface="Gill Sans MT" panose="020B0502020104020203" pitchFamily="34" charset="0"/>
                <a:cs typeface="Arial" panose="020B0604020202020204" pitchFamily="34" charset="0"/>
              </a:rPr>
              <a:t>avoiding harm </a:t>
            </a:r>
            <a:r>
              <a:rPr lang="en-GB" altLang="en-US" sz="2200" dirty="0">
                <a:solidFill>
                  <a:schemeClr val="tx1">
                    <a:lumMod val="75000"/>
                    <a:lumOff val="25000"/>
                  </a:schemeClr>
                </a:solidFill>
                <a:latin typeface="Gill Sans MT" panose="020B0502020104020203" pitchFamily="34" charset="0"/>
                <a:cs typeface="Arial" panose="020B0604020202020204" pitchFamily="34" charset="0"/>
              </a:rPr>
              <a:t>to </a:t>
            </a:r>
            <a:r>
              <a:rPr lang="en-GB" altLang="en-US" sz="2200" b="1" dirty="0">
                <a:solidFill>
                  <a:schemeClr val="tx1">
                    <a:lumMod val="75000"/>
                    <a:lumOff val="25000"/>
                  </a:schemeClr>
                </a:solidFill>
                <a:latin typeface="Gill Sans MT" panose="020B0502020104020203" pitchFamily="34" charset="0"/>
                <a:cs typeface="Arial" panose="020B0604020202020204" pitchFamily="34" charset="0"/>
              </a:rPr>
              <a:t>individuals </a:t>
            </a:r>
            <a:r>
              <a:rPr lang="en-GB" altLang="en-US" sz="2200" dirty="0">
                <a:solidFill>
                  <a:schemeClr val="tx1">
                    <a:lumMod val="75000"/>
                    <a:lumOff val="25000"/>
                  </a:schemeClr>
                </a:solidFill>
                <a:latin typeface="Gill Sans MT" panose="020B0502020104020203" pitchFamily="34" charset="0"/>
                <a:cs typeface="Arial" panose="020B0604020202020204" pitchFamily="34" charset="0"/>
              </a:rPr>
              <a:t>by misusing or mismanaging their personal data. </a:t>
            </a:r>
          </a:p>
          <a:p>
            <a:pPr marL="0" indent="0">
              <a:lnSpc>
                <a:spcPct val="100000"/>
              </a:lnSpc>
              <a:spcBef>
                <a:spcPts val="1200"/>
              </a:spcBef>
              <a:buNone/>
            </a:pPr>
            <a:r>
              <a:rPr lang="en-GB" altLang="en-US" sz="2200" dirty="0">
                <a:latin typeface="Gill Sans MT" panose="020B0502020104020203" pitchFamily="34" charset="0"/>
                <a:cs typeface="Arial" panose="020B0604020202020204" pitchFamily="34" charset="0"/>
              </a:rPr>
              <a:t>So if you collect, use, or store personal data then the Data Protection Act applies to you. It sets out eight principles you have to adhere to, which include:</a:t>
            </a:r>
          </a:p>
          <a:p>
            <a:pPr>
              <a:lnSpc>
                <a:spcPct val="120000"/>
              </a:lnSpc>
              <a:spcBef>
                <a:spcPts val="1200"/>
              </a:spcBef>
              <a:defRPr/>
            </a:pPr>
            <a:r>
              <a:rPr lang="en-GB" altLang="en-US" sz="2200" dirty="0">
                <a:latin typeface="Gill Sans MT" panose="020B0502020104020203" pitchFamily="34" charset="0"/>
                <a:cs typeface="Arial" panose="020B0604020202020204" pitchFamily="34" charset="0"/>
              </a:rPr>
              <a:t>Only collect information for specific purposes and don’t then use it for other purposes</a:t>
            </a:r>
          </a:p>
          <a:p>
            <a:pPr>
              <a:lnSpc>
                <a:spcPct val="120000"/>
              </a:lnSpc>
              <a:spcBef>
                <a:spcPct val="0"/>
              </a:spcBef>
              <a:defRPr/>
            </a:pPr>
            <a:r>
              <a:rPr lang="en-GB" altLang="en-US" sz="2200" dirty="0">
                <a:latin typeface="Gill Sans MT" panose="020B0502020104020203" pitchFamily="34" charset="0"/>
                <a:cs typeface="Arial" panose="020B0604020202020204" pitchFamily="34" charset="0"/>
              </a:rPr>
              <a:t>Only collect what you need for the specific purpose</a:t>
            </a:r>
          </a:p>
          <a:p>
            <a:pPr>
              <a:lnSpc>
                <a:spcPct val="120000"/>
              </a:lnSpc>
              <a:spcBef>
                <a:spcPct val="0"/>
              </a:spcBef>
              <a:defRPr/>
            </a:pPr>
            <a:r>
              <a:rPr lang="en-GB" altLang="en-US" sz="2200" dirty="0">
                <a:latin typeface="Gill Sans MT" panose="020B0502020104020203" pitchFamily="34" charset="0"/>
                <a:cs typeface="Arial" panose="020B0604020202020204" pitchFamily="34" charset="0"/>
              </a:rPr>
              <a:t>Keep it accurate and up to date; and safe and secure</a:t>
            </a:r>
          </a:p>
          <a:p>
            <a:pPr>
              <a:lnSpc>
                <a:spcPct val="120000"/>
              </a:lnSpc>
              <a:spcBef>
                <a:spcPct val="0"/>
              </a:spcBef>
              <a:defRPr/>
            </a:pPr>
            <a:r>
              <a:rPr lang="en-GB" altLang="en-US" sz="2200" dirty="0">
                <a:latin typeface="Gill Sans MT" panose="020B0502020104020203" pitchFamily="34" charset="0"/>
                <a:cs typeface="Arial" panose="020B0604020202020204" pitchFamily="34" charset="0"/>
              </a:rPr>
              <a:t>Process information lawfully and allow subject access in line with the Act.</a:t>
            </a:r>
          </a:p>
        </p:txBody>
      </p:sp>
      <p:cxnSp>
        <p:nvCxnSpPr>
          <p:cNvPr id="6" name="Straight Connector 5"/>
          <p:cNvCxnSpPr>
            <a:cxnSpLocks/>
          </p:cNvCxnSpPr>
          <p:nvPr/>
        </p:nvCxnSpPr>
        <p:spPr>
          <a:xfrm>
            <a:off x="375920" y="6506407"/>
            <a:ext cx="11277816" cy="30480"/>
          </a:xfrm>
          <a:prstGeom prst="line">
            <a:avLst/>
          </a:prstGeom>
          <a:ln w="34925">
            <a:solidFill>
              <a:srgbClr val="A783B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9032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235" y="707884"/>
            <a:ext cx="10291747" cy="4889184"/>
          </a:xfrm>
        </p:spPr>
        <p:txBody>
          <a:bodyPr>
            <a:normAutofit lnSpcReduction="10000"/>
          </a:bodyPr>
          <a:lstStyle/>
          <a:p>
            <a:pPr marL="0" indent="0">
              <a:lnSpc>
                <a:spcPct val="110000"/>
              </a:lnSpc>
              <a:buNone/>
            </a:pPr>
            <a:r>
              <a:rPr lang="en-GB" sz="3700" dirty="0">
                <a:solidFill>
                  <a:srgbClr val="281E6B"/>
                </a:solidFill>
                <a:latin typeface="Gill Sans MT" panose="020B0502020104020203" pitchFamily="34" charset="0"/>
              </a:rPr>
              <a:t>What is the Data Protection Act?</a:t>
            </a:r>
            <a:endParaRPr lang="en-GB" sz="2000" dirty="0">
              <a:solidFill>
                <a:srgbClr val="281E6B"/>
              </a:solidFill>
              <a:latin typeface="Gill Sans MT" panose="020B0502020104020203" pitchFamily="34" charset="0"/>
            </a:endParaRPr>
          </a:p>
          <a:p>
            <a:pPr marL="0" indent="0">
              <a:lnSpc>
                <a:spcPct val="100000"/>
              </a:lnSpc>
              <a:spcBef>
                <a:spcPts val="3000"/>
              </a:spcBef>
              <a:buNone/>
              <a:defRPr/>
            </a:pPr>
            <a:r>
              <a:rPr lang="en-GB" sz="2200" dirty="0">
                <a:latin typeface="Gill Sans MT" panose="020B0502020104020203" pitchFamily="34" charset="0"/>
                <a:cs typeface="Arial" panose="020B0604020202020204" pitchFamily="34" charset="0"/>
              </a:rPr>
              <a:t>The</a:t>
            </a:r>
            <a:r>
              <a:rPr lang="en-GB" sz="2200" b="1" dirty="0">
                <a:latin typeface="Gill Sans MT" panose="020B0502020104020203" pitchFamily="34" charset="0"/>
                <a:cs typeface="Arial" panose="020B0604020202020204" pitchFamily="34" charset="0"/>
              </a:rPr>
              <a:t> Data Protection Act </a:t>
            </a:r>
            <a:r>
              <a:rPr lang="en-GB" sz="2200" dirty="0">
                <a:latin typeface="Gill Sans MT" panose="020B0502020104020203" pitchFamily="34" charset="0"/>
                <a:cs typeface="Arial" panose="020B0604020202020204" pitchFamily="34" charset="0"/>
              </a:rPr>
              <a:t>came into force on 25</a:t>
            </a:r>
            <a:r>
              <a:rPr lang="en-GB" sz="2200" baseline="30000" dirty="0">
                <a:latin typeface="Gill Sans MT" panose="020B0502020104020203" pitchFamily="34" charset="0"/>
                <a:cs typeface="Arial" panose="020B0604020202020204" pitchFamily="34" charset="0"/>
              </a:rPr>
              <a:t>th</a:t>
            </a:r>
            <a:r>
              <a:rPr lang="en-GB" sz="2200" dirty="0">
                <a:latin typeface="Gill Sans MT" panose="020B0502020104020203" pitchFamily="34" charset="0"/>
                <a:cs typeface="Arial" panose="020B0604020202020204" pitchFamily="34" charset="0"/>
              </a:rPr>
              <a:t> May 2018 and was amended on 1</a:t>
            </a:r>
            <a:r>
              <a:rPr lang="en-GB" sz="2200" baseline="30000" dirty="0">
                <a:latin typeface="Gill Sans MT" panose="020B0502020104020203" pitchFamily="34" charset="0"/>
                <a:cs typeface="Arial" panose="020B0604020202020204" pitchFamily="34" charset="0"/>
              </a:rPr>
              <a:t>st</a:t>
            </a:r>
            <a:r>
              <a:rPr lang="en-GB" sz="2200" dirty="0">
                <a:latin typeface="Gill Sans MT" panose="020B0502020104020203" pitchFamily="34" charset="0"/>
                <a:cs typeface="Arial" panose="020B0604020202020204" pitchFamily="34" charset="0"/>
              </a:rPr>
              <a:t> January 2021 when the UK left the EU. The DPA sits alongside and supplements the UK GDPR</a:t>
            </a:r>
          </a:p>
          <a:p>
            <a:pPr marL="0" indent="0">
              <a:lnSpc>
                <a:spcPct val="100000"/>
              </a:lnSpc>
              <a:spcBef>
                <a:spcPts val="3000"/>
              </a:spcBef>
              <a:buNone/>
              <a:defRPr/>
            </a:pPr>
            <a:r>
              <a:rPr lang="en-GB" sz="2200" dirty="0">
                <a:latin typeface="Gill Sans MT" panose="020B0502020104020203" pitchFamily="34" charset="0"/>
                <a:cs typeface="Arial" panose="020B0604020202020204" pitchFamily="34" charset="0"/>
              </a:rPr>
              <a:t>The key changes from the current data protection law are to strengthen rights of individuals and place more obligations on </a:t>
            </a:r>
            <a:r>
              <a:rPr lang="en-GB" sz="2200" b="1" dirty="0">
                <a:latin typeface="Gill Sans MT" panose="020B0502020104020203" pitchFamily="34" charset="0"/>
                <a:cs typeface="Arial" panose="020B0604020202020204" pitchFamily="34" charset="0"/>
              </a:rPr>
              <a:t>organisations</a:t>
            </a:r>
            <a:r>
              <a:rPr lang="en-GB" sz="2200" dirty="0">
                <a:latin typeface="Gill Sans MT" panose="020B0502020104020203" pitchFamily="34" charset="0"/>
                <a:cs typeface="Arial" panose="020B0604020202020204" pitchFamily="34" charset="0"/>
              </a:rPr>
              <a:t> in looking after personal data.</a:t>
            </a:r>
          </a:p>
          <a:p>
            <a:pPr marL="0" indent="0">
              <a:lnSpc>
                <a:spcPct val="100000"/>
              </a:lnSpc>
              <a:buNone/>
              <a:defRPr/>
            </a:pPr>
            <a:r>
              <a:rPr lang="en-GB" sz="2200" dirty="0">
                <a:latin typeface="Gill Sans MT" panose="020B0502020104020203" pitchFamily="34" charset="0"/>
                <a:cs typeface="Arial" panose="020B0604020202020204" pitchFamily="34" charset="0"/>
              </a:rPr>
              <a:t>In order to comply with the new law:</a:t>
            </a:r>
          </a:p>
          <a:p>
            <a:pPr>
              <a:lnSpc>
                <a:spcPct val="100000"/>
              </a:lnSpc>
              <a:defRPr/>
            </a:pPr>
            <a:r>
              <a:rPr lang="en-GB" sz="2200" dirty="0">
                <a:latin typeface="Gill Sans MT" panose="020B0502020104020203" pitchFamily="34" charset="0"/>
                <a:cs typeface="Arial" panose="020B0604020202020204" pitchFamily="34" charset="0"/>
              </a:rPr>
              <a:t>You must have a legitimate reason for processing data –</a:t>
            </a:r>
          </a:p>
          <a:p>
            <a:pPr>
              <a:lnSpc>
                <a:spcPct val="100000"/>
              </a:lnSpc>
              <a:defRPr/>
            </a:pPr>
            <a:r>
              <a:rPr lang="en-GB" sz="2200" dirty="0">
                <a:latin typeface="Gill Sans MT" panose="020B0502020104020203" pitchFamily="34" charset="0"/>
                <a:cs typeface="Arial" panose="020B0604020202020204" pitchFamily="34" charset="0"/>
              </a:rPr>
              <a:t>Consent must be freely and unambiguously given and can be just as easily withdrawn</a:t>
            </a:r>
          </a:p>
          <a:p>
            <a:pPr>
              <a:lnSpc>
                <a:spcPct val="100000"/>
              </a:lnSpc>
              <a:defRPr/>
            </a:pPr>
            <a:r>
              <a:rPr lang="en-GB" sz="2200" dirty="0">
                <a:latin typeface="Gill Sans MT" panose="020B0502020104020203" pitchFamily="34" charset="0"/>
                <a:cs typeface="Arial" panose="020B0604020202020204" pitchFamily="34" charset="0"/>
              </a:rPr>
              <a:t>Data Processing activities must start with “privacy by design and default”.</a:t>
            </a:r>
          </a:p>
        </p:txBody>
      </p:sp>
      <p:cxnSp>
        <p:nvCxnSpPr>
          <p:cNvPr id="6" name="Straight Connector 5"/>
          <p:cNvCxnSpPr>
            <a:cxnSpLocks/>
          </p:cNvCxnSpPr>
          <p:nvPr/>
        </p:nvCxnSpPr>
        <p:spPr>
          <a:xfrm>
            <a:off x="375920" y="6506407"/>
            <a:ext cx="11277816" cy="30480"/>
          </a:xfrm>
          <a:prstGeom prst="line">
            <a:avLst/>
          </a:prstGeom>
          <a:ln w="34925">
            <a:solidFill>
              <a:srgbClr val="A783B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6983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235" y="1248797"/>
            <a:ext cx="10291747" cy="4889184"/>
          </a:xfrm>
        </p:spPr>
        <p:txBody>
          <a:bodyPr>
            <a:normAutofit/>
          </a:bodyPr>
          <a:lstStyle/>
          <a:p>
            <a:pPr marL="0" indent="0">
              <a:lnSpc>
                <a:spcPct val="100000"/>
              </a:lnSpc>
              <a:buNone/>
            </a:pPr>
            <a:r>
              <a:rPr lang="en-GB" sz="3700" dirty="0">
                <a:solidFill>
                  <a:srgbClr val="281E6B"/>
                </a:solidFill>
                <a:latin typeface="Gill Sans MT" panose="020B0502020104020203" pitchFamily="34" charset="0"/>
              </a:rPr>
              <a:t>What is DPA? </a:t>
            </a:r>
            <a:r>
              <a:rPr lang="en-GB" sz="4000" dirty="0">
                <a:solidFill>
                  <a:srgbClr val="281E6B"/>
                </a:solidFill>
                <a:latin typeface="Gill Sans MT" panose="020B0502020104020203" pitchFamily="34" charset="0"/>
              </a:rPr>
              <a:t>…</a:t>
            </a:r>
            <a:r>
              <a:rPr lang="en-GB" dirty="0">
                <a:solidFill>
                  <a:srgbClr val="281E6B"/>
                </a:solidFill>
                <a:latin typeface="Gill Sans MT" panose="020B0502020104020203" pitchFamily="34" charset="0"/>
              </a:rPr>
              <a:t>continued</a:t>
            </a:r>
          </a:p>
          <a:p>
            <a:pPr>
              <a:lnSpc>
                <a:spcPct val="100000"/>
              </a:lnSpc>
            </a:pPr>
            <a:r>
              <a:rPr lang="en-GB" altLang="en-US" sz="2200" dirty="0">
                <a:latin typeface="Gill Sans MT" panose="020B0502020104020203" pitchFamily="34" charset="0"/>
                <a:cs typeface="Arial" panose="020B0604020202020204" pitchFamily="34" charset="0"/>
              </a:rPr>
              <a:t>Subjects can request data deletion – “the right to be forgotten”, though only in certain circumstances</a:t>
            </a:r>
          </a:p>
          <a:p>
            <a:pPr>
              <a:lnSpc>
                <a:spcPct val="100000"/>
              </a:lnSpc>
            </a:pPr>
            <a:r>
              <a:rPr lang="en-GB" altLang="en-US" sz="2200" dirty="0">
                <a:latin typeface="Gill Sans MT" panose="020B0502020104020203" pitchFamily="34" charset="0"/>
                <a:cs typeface="Arial" panose="020B0604020202020204" pitchFamily="34" charset="0"/>
              </a:rPr>
              <a:t>Breach reporting is mandatory and data processors will be held liable</a:t>
            </a:r>
          </a:p>
          <a:p>
            <a:pPr>
              <a:lnSpc>
                <a:spcPct val="100000"/>
              </a:lnSpc>
            </a:pPr>
            <a:r>
              <a:rPr lang="en-GB" altLang="en-US" sz="2200" dirty="0">
                <a:latin typeface="Gill Sans MT" panose="020B0502020104020203" pitchFamily="34" charset="0"/>
                <a:cs typeface="Arial" panose="020B0604020202020204" pitchFamily="34" charset="0"/>
              </a:rPr>
              <a:t>Organisations and individuals must be able to demonstrate compliance with DPA</a:t>
            </a:r>
          </a:p>
          <a:p>
            <a:pPr>
              <a:lnSpc>
                <a:spcPct val="100000"/>
              </a:lnSpc>
            </a:pPr>
            <a:r>
              <a:rPr lang="en-GB" altLang="en-US" sz="2200" dirty="0">
                <a:latin typeface="Gill Sans MT" panose="020B0502020104020203" pitchFamily="34" charset="0"/>
                <a:cs typeface="Arial" panose="020B0604020202020204" pitchFamily="34" charset="0"/>
              </a:rPr>
              <a:t>While the ICO say it is a last resort, the potential fines are significant– up to 4% of annual turnover </a:t>
            </a:r>
          </a:p>
          <a:p>
            <a:pPr>
              <a:lnSpc>
                <a:spcPct val="100000"/>
              </a:lnSpc>
            </a:pPr>
            <a:r>
              <a:rPr lang="en-GB" altLang="en-US" sz="2200" dirty="0">
                <a:latin typeface="Gill Sans MT" panose="020B0502020104020203" pitchFamily="34" charset="0"/>
                <a:cs typeface="Arial" panose="020B0604020202020204" pitchFamily="34" charset="0"/>
              </a:rPr>
              <a:t>And finally – it’s here to stay! </a:t>
            </a:r>
          </a:p>
        </p:txBody>
      </p:sp>
      <p:cxnSp>
        <p:nvCxnSpPr>
          <p:cNvPr id="6" name="Straight Connector 5"/>
          <p:cNvCxnSpPr>
            <a:cxnSpLocks/>
          </p:cNvCxnSpPr>
          <p:nvPr/>
        </p:nvCxnSpPr>
        <p:spPr>
          <a:xfrm>
            <a:off x="375920" y="6506407"/>
            <a:ext cx="11277816" cy="30480"/>
          </a:xfrm>
          <a:prstGeom prst="line">
            <a:avLst/>
          </a:prstGeom>
          <a:ln w="34925">
            <a:solidFill>
              <a:srgbClr val="A783B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068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235" y="1248797"/>
            <a:ext cx="10291747" cy="4889184"/>
          </a:xfrm>
        </p:spPr>
        <p:txBody>
          <a:bodyPr>
            <a:normAutofit lnSpcReduction="10000"/>
          </a:bodyPr>
          <a:lstStyle/>
          <a:p>
            <a:pPr marL="0" indent="0">
              <a:lnSpc>
                <a:spcPct val="110000"/>
              </a:lnSpc>
              <a:buNone/>
            </a:pPr>
            <a:r>
              <a:rPr lang="en-GB" sz="4000" dirty="0">
                <a:solidFill>
                  <a:srgbClr val="281E6B"/>
                </a:solidFill>
                <a:latin typeface="Gill Sans MT" panose="020B0502020104020203" pitchFamily="34" charset="0"/>
              </a:rPr>
              <a:t>DPA Principles</a:t>
            </a:r>
          </a:p>
          <a:p>
            <a:pPr>
              <a:lnSpc>
                <a:spcPct val="100000"/>
              </a:lnSpc>
              <a:spcBef>
                <a:spcPts val="3000"/>
              </a:spcBef>
            </a:pPr>
            <a:r>
              <a:rPr lang="en-GB" altLang="en-US" sz="2200" b="1" dirty="0">
                <a:latin typeface="Gill Sans MT" panose="020B0502020104020203" pitchFamily="34" charset="0"/>
                <a:cs typeface="Arial" panose="020B0604020202020204" pitchFamily="34" charset="0"/>
              </a:rPr>
              <a:t>Lawfulness, fairness and transparency </a:t>
            </a:r>
            <a:r>
              <a:rPr lang="en-GB" altLang="en-US" sz="2200" dirty="0">
                <a:latin typeface="Gill Sans MT" panose="020B0502020104020203" pitchFamily="34" charset="0"/>
                <a:cs typeface="Arial" panose="020B0604020202020204" pitchFamily="34" charset="0"/>
              </a:rPr>
              <a:t>– as with Data Protection</a:t>
            </a:r>
            <a:endParaRPr lang="en-GB" altLang="en-US" sz="2200" b="1" dirty="0">
              <a:latin typeface="Gill Sans MT" panose="020B0502020104020203" pitchFamily="34" charset="0"/>
              <a:cs typeface="Arial" panose="020B0604020202020204" pitchFamily="34" charset="0"/>
            </a:endParaRPr>
          </a:p>
          <a:p>
            <a:pPr>
              <a:lnSpc>
                <a:spcPct val="100000"/>
              </a:lnSpc>
            </a:pPr>
            <a:r>
              <a:rPr lang="en-GB" altLang="en-US" sz="2200" b="1" dirty="0">
                <a:latin typeface="Gill Sans MT" panose="020B0502020104020203" pitchFamily="34" charset="0"/>
                <a:cs typeface="Arial" panose="020B0604020202020204" pitchFamily="34" charset="0"/>
              </a:rPr>
              <a:t>Purpose limitation </a:t>
            </a:r>
            <a:r>
              <a:rPr lang="en-GB" altLang="en-US" sz="2200" dirty="0">
                <a:latin typeface="Gill Sans MT" panose="020B0502020104020203" pitchFamily="34" charset="0"/>
                <a:cs typeface="Arial" panose="020B0604020202020204" pitchFamily="34" charset="0"/>
              </a:rPr>
              <a:t>– only collect for specific purposes and then don’t use it for other purposes</a:t>
            </a:r>
          </a:p>
          <a:p>
            <a:pPr>
              <a:lnSpc>
                <a:spcPct val="100000"/>
              </a:lnSpc>
            </a:pPr>
            <a:r>
              <a:rPr lang="en-GB" altLang="en-US" sz="2200" b="1" dirty="0">
                <a:latin typeface="Gill Sans MT" panose="020B0502020104020203" pitchFamily="34" charset="0"/>
                <a:cs typeface="Arial" panose="020B0604020202020204" pitchFamily="34" charset="0"/>
              </a:rPr>
              <a:t>Data minimisation </a:t>
            </a:r>
            <a:r>
              <a:rPr lang="en-GB" altLang="en-US" sz="2200" dirty="0">
                <a:latin typeface="Gill Sans MT" panose="020B0502020104020203" pitchFamily="34" charset="0"/>
                <a:cs typeface="Arial" panose="020B0604020202020204" pitchFamily="34" charset="0"/>
              </a:rPr>
              <a:t>– only collect the data you need for the purpose you are using it</a:t>
            </a:r>
          </a:p>
          <a:p>
            <a:pPr>
              <a:lnSpc>
                <a:spcPct val="100000"/>
              </a:lnSpc>
            </a:pPr>
            <a:r>
              <a:rPr lang="en-GB" altLang="en-US" sz="2200" b="1" dirty="0">
                <a:latin typeface="Gill Sans MT" panose="020B0502020104020203" pitchFamily="34" charset="0"/>
                <a:cs typeface="Arial" panose="020B0604020202020204" pitchFamily="34" charset="0"/>
              </a:rPr>
              <a:t>Accuracy</a:t>
            </a:r>
            <a:r>
              <a:rPr lang="en-GB" altLang="en-US" sz="2200" dirty="0">
                <a:latin typeface="Gill Sans MT" panose="020B0502020104020203" pitchFamily="34" charset="0"/>
                <a:cs typeface="Arial" panose="020B0604020202020204" pitchFamily="34" charset="0"/>
              </a:rPr>
              <a:t> – as now, keep it up to date!</a:t>
            </a:r>
          </a:p>
          <a:p>
            <a:pPr>
              <a:lnSpc>
                <a:spcPct val="100000"/>
              </a:lnSpc>
            </a:pPr>
            <a:r>
              <a:rPr lang="en-GB" altLang="en-US" sz="2200" b="1" dirty="0">
                <a:latin typeface="Gill Sans MT" panose="020B0502020104020203" pitchFamily="34" charset="0"/>
                <a:cs typeface="Arial" panose="020B0604020202020204" pitchFamily="34" charset="0"/>
              </a:rPr>
              <a:t>Storage limitation </a:t>
            </a:r>
            <a:r>
              <a:rPr lang="en-GB" altLang="en-US" sz="2200" dirty="0">
                <a:latin typeface="Gill Sans MT" panose="020B0502020104020203" pitchFamily="34" charset="0"/>
                <a:cs typeface="Arial" panose="020B0604020202020204" pitchFamily="34" charset="0"/>
              </a:rPr>
              <a:t>– don’t keep it for longer than you need to fulfil the purpose</a:t>
            </a:r>
          </a:p>
          <a:p>
            <a:pPr>
              <a:lnSpc>
                <a:spcPct val="100000"/>
              </a:lnSpc>
            </a:pPr>
            <a:r>
              <a:rPr lang="en-GB" altLang="en-US" sz="2200" b="1" dirty="0">
                <a:latin typeface="Gill Sans MT" panose="020B0502020104020203" pitchFamily="34" charset="0"/>
                <a:cs typeface="Arial" panose="020B0604020202020204" pitchFamily="34" charset="0"/>
              </a:rPr>
              <a:t>Integrity and confidentiality </a:t>
            </a:r>
            <a:r>
              <a:rPr lang="en-GB" altLang="en-US" sz="2200" dirty="0">
                <a:latin typeface="Gill Sans MT" panose="020B0502020104020203" pitchFamily="34" charset="0"/>
                <a:cs typeface="Arial" panose="020B0604020202020204" pitchFamily="34" charset="0"/>
              </a:rPr>
              <a:t>– keep it safe and secure e.g. encrypted if on a laptop or mobile phone.</a:t>
            </a:r>
          </a:p>
          <a:p>
            <a:pPr>
              <a:lnSpc>
                <a:spcPct val="100000"/>
              </a:lnSpc>
            </a:pPr>
            <a:r>
              <a:rPr lang="en-GB" altLang="en-US" sz="2200" b="1" dirty="0">
                <a:latin typeface="Gill Sans MT" panose="020B0502020104020203" pitchFamily="34" charset="0"/>
                <a:cs typeface="Arial" panose="020B0604020202020204" pitchFamily="34" charset="0"/>
              </a:rPr>
              <a:t>Accountability</a:t>
            </a:r>
            <a:r>
              <a:rPr lang="en-GB" altLang="en-US" sz="2200" dirty="0">
                <a:latin typeface="Gill Sans MT" panose="020B0502020104020203" pitchFamily="34" charset="0"/>
                <a:cs typeface="Arial" panose="020B0604020202020204" pitchFamily="34" charset="0"/>
              </a:rPr>
              <a:t> – you must be able to prove you have complied with the above.</a:t>
            </a:r>
            <a:endParaRPr lang="en-GB" altLang="en-US" sz="2200" b="1" dirty="0">
              <a:latin typeface="Gill Sans MT" panose="020B0502020104020203" pitchFamily="34" charset="0"/>
              <a:cs typeface="Arial" panose="020B0604020202020204" pitchFamily="34" charset="0"/>
            </a:endParaRPr>
          </a:p>
        </p:txBody>
      </p:sp>
      <p:cxnSp>
        <p:nvCxnSpPr>
          <p:cNvPr id="6" name="Straight Connector 5"/>
          <p:cNvCxnSpPr>
            <a:cxnSpLocks/>
          </p:cNvCxnSpPr>
          <p:nvPr/>
        </p:nvCxnSpPr>
        <p:spPr>
          <a:xfrm>
            <a:off x="375920" y="6506407"/>
            <a:ext cx="11277816" cy="30480"/>
          </a:xfrm>
          <a:prstGeom prst="line">
            <a:avLst/>
          </a:prstGeom>
          <a:ln w="34925">
            <a:solidFill>
              <a:srgbClr val="A783B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481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235" y="1248797"/>
            <a:ext cx="10291747" cy="4889184"/>
          </a:xfrm>
        </p:spPr>
        <p:txBody>
          <a:bodyPr>
            <a:normAutofit/>
          </a:bodyPr>
          <a:lstStyle/>
          <a:p>
            <a:pPr marL="0" indent="0">
              <a:lnSpc>
                <a:spcPct val="110000"/>
              </a:lnSpc>
              <a:buNone/>
            </a:pPr>
            <a:r>
              <a:rPr lang="en-GB" sz="3700" dirty="0">
                <a:solidFill>
                  <a:srgbClr val="281E6B"/>
                </a:solidFill>
                <a:latin typeface="Gill Sans MT" panose="020B0502020104020203" pitchFamily="34" charset="0"/>
              </a:rPr>
              <a:t>GDPR / Data Protection Terminology</a:t>
            </a:r>
          </a:p>
          <a:p>
            <a:pPr>
              <a:lnSpc>
                <a:spcPct val="100000"/>
              </a:lnSpc>
              <a:spcBef>
                <a:spcPts val="3000"/>
              </a:spcBef>
              <a:defRPr/>
            </a:pPr>
            <a:r>
              <a:rPr lang="en-GB" sz="2200" dirty="0">
                <a:latin typeface="Gill Sans MT" panose="020B0502020104020203" pitchFamily="34" charset="0"/>
                <a:cs typeface="Arial" panose="020B0604020202020204" pitchFamily="34" charset="0"/>
              </a:rPr>
              <a:t>The </a:t>
            </a:r>
            <a:r>
              <a:rPr lang="en-GB" sz="2200" b="1" dirty="0">
                <a:latin typeface="Gill Sans MT" panose="020B0502020104020203" pitchFamily="34" charset="0"/>
                <a:cs typeface="Arial" panose="020B0604020202020204" pitchFamily="34" charset="0"/>
              </a:rPr>
              <a:t>data controller</a:t>
            </a:r>
            <a:r>
              <a:rPr lang="en-GB" sz="2200" dirty="0">
                <a:latin typeface="Gill Sans MT" panose="020B0502020104020203" pitchFamily="34" charset="0"/>
                <a:cs typeface="Arial" panose="020B0604020202020204" pitchFamily="34" charset="0"/>
              </a:rPr>
              <a:t> is the person or organisation who determines the how and what of data processing.</a:t>
            </a:r>
          </a:p>
          <a:p>
            <a:pPr>
              <a:lnSpc>
                <a:spcPct val="100000"/>
              </a:lnSpc>
              <a:defRPr/>
            </a:pPr>
            <a:r>
              <a:rPr lang="en-GB" sz="2200" dirty="0">
                <a:latin typeface="Gill Sans MT" panose="020B0502020104020203" pitchFamily="34" charset="0"/>
                <a:cs typeface="Arial" panose="020B0604020202020204" pitchFamily="34" charset="0"/>
              </a:rPr>
              <a:t>The </a:t>
            </a:r>
            <a:r>
              <a:rPr lang="en-GB" sz="2200" b="1" dirty="0">
                <a:latin typeface="Gill Sans MT" panose="020B0502020104020203" pitchFamily="34" charset="0"/>
                <a:cs typeface="Arial" panose="020B0604020202020204" pitchFamily="34" charset="0"/>
              </a:rPr>
              <a:t>data subject</a:t>
            </a:r>
            <a:r>
              <a:rPr lang="en-GB" sz="2200" dirty="0">
                <a:latin typeface="Gill Sans MT" panose="020B0502020104020203" pitchFamily="34" charset="0"/>
                <a:cs typeface="Arial" panose="020B0604020202020204" pitchFamily="34" charset="0"/>
              </a:rPr>
              <a:t> is the person about whom personal data is being processed.</a:t>
            </a:r>
          </a:p>
          <a:p>
            <a:pPr>
              <a:lnSpc>
                <a:spcPct val="100000"/>
              </a:lnSpc>
              <a:defRPr/>
            </a:pPr>
            <a:r>
              <a:rPr lang="en-GB" sz="2200" dirty="0">
                <a:latin typeface="Gill Sans MT" panose="020B0502020104020203" pitchFamily="34" charset="0"/>
                <a:cs typeface="Arial" panose="020B0604020202020204" pitchFamily="34" charset="0"/>
              </a:rPr>
              <a:t>A </a:t>
            </a:r>
            <a:r>
              <a:rPr lang="en-GB" sz="2200" b="1" dirty="0">
                <a:latin typeface="Gill Sans MT" panose="020B0502020104020203" pitchFamily="34" charset="0"/>
                <a:cs typeface="Arial" panose="020B0604020202020204" pitchFamily="34" charset="0"/>
              </a:rPr>
              <a:t>data processor</a:t>
            </a:r>
            <a:r>
              <a:rPr lang="en-GB" sz="2200" dirty="0">
                <a:latin typeface="Gill Sans MT" panose="020B0502020104020203" pitchFamily="34" charset="0"/>
                <a:cs typeface="Arial" panose="020B0604020202020204" pitchFamily="34" charset="0"/>
              </a:rPr>
              <a:t> is the person or organisation who takes an action with the personal data you control – this might be a 3</a:t>
            </a:r>
            <a:r>
              <a:rPr lang="en-GB" sz="2200" baseline="30000" dirty="0">
                <a:latin typeface="Gill Sans MT" panose="020B0502020104020203" pitchFamily="34" charset="0"/>
                <a:cs typeface="Arial" panose="020B0604020202020204" pitchFamily="34" charset="0"/>
              </a:rPr>
              <a:t>rd</a:t>
            </a:r>
            <a:r>
              <a:rPr lang="en-GB" sz="2200" dirty="0">
                <a:latin typeface="Gill Sans MT" panose="020B0502020104020203" pitchFamily="34" charset="0"/>
                <a:cs typeface="Arial" panose="020B0604020202020204" pitchFamily="34" charset="0"/>
              </a:rPr>
              <a:t> party acting on your behalf.</a:t>
            </a:r>
            <a:endParaRPr lang="en-GB" sz="2200" b="1" dirty="0">
              <a:latin typeface="Gill Sans MT" panose="020B0502020104020203" pitchFamily="34" charset="0"/>
              <a:cs typeface="Arial" panose="020B0604020202020204" pitchFamily="34" charset="0"/>
            </a:endParaRPr>
          </a:p>
          <a:p>
            <a:pPr>
              <a:lnSpc>
                <a:spcPct val="100000"/>
              </a:lnSpc>
              <a:defRPr/>
            </a:pPr>
            <a:r>
              <a:rPr lang="en-GB" sz="2200" b="1" dirty="0">
                <a:latin typeface="Gill Sans MT" panose="020B0502020104020203" pitchFamily="34" charset="0"/>
                <a:cs typeface="Arial" panose="020B0604020202020204" pitchFamily="34" charset="0"/>
              </a:rPr>
              <a:t>Processing</a:t>
            </a:r>
            <a:r>
              <a:rPr lang="en-GB" sz="2200" dirty="0">
                <a:latin typeface="Gill Sans MT" panose="020B0502020104020203" pitchFamily="34" charset="0"/>
                <a:cs typeface="Arial" panose="020B0604020202020204" pitchFamily="34" charset="0"/>
              </a:rPr>
              <a:t> is anything done with/to personal data, including storing it.</a:t>
            </a:r>
          </a:p>
          <a:p>
            <a:pPr>
              <a:lnSpc>
                <a:spcPct val="100000"/>
              </a:lnSpc>
              <a:defRPr/>
            </a:pPr>
            <a:r>
              <a:rPr lang="en-GB" sz="2200" dirty="0">
                <a:latin typeface="Gill Sans MT" panose="020B0502020104020203" pitchFamily="34" charset="0"/>
                <a:cs typeface="Arial" panose="020B0604020202020204" pitchFamily="34" charset="0"/>
              </a:rPr>
              <a:t>The </a:t>
            </a:r>
            <a:r>
              <a:rPr lang="en-GB" sz="2200" b="1" dirty="0">
                <a:latin typeface="Gill Sans MT" panose="020B0502020104020203" pitchFamily="34" charset="0"/>
                <a:cs typeface="Arial" panose="020B0604020202020204" pitchFamily="34" charset="0"/>
              </a:rPr>
              <a:t>Data Protection Officer (DPO) </a:t>
            </a:r>
            <a:r>
              <a:rPr lang="en-GB" sz="2200" dirty="0">
                <a:latin typeface="Gill Sans MT" panose="020B0502020104020203" pitchFamily="34" charset="0"/>
                <a:cs typeface="Arial" panose="020B0604020202020204" pitchFamily="34" charset="0"/>
              </a:rPr>
              <a:t>is a specific role which is a legal requirement The Club has a designated DPO.</a:t>
            </a:r>
          </a:p>
        </p:txBody>
      </p:sp>
      <p:cxnSp>
        <p:nvCxnSpPr>
          <p:cNvPr id="6" name="Straight Connector 5"/>
          <p:cNvCxnSpPr>
            <a:cxnSpLocks/>
          </p:cNvCxnSpPr>
          <p:nvPr/>
        </p:nvCxnSpPr>
        <p:spPr>
          <a:xfrm>
            <a:off x="375920" y="6506407"/>
            <a:ext cx="11277816" cy="30480"/>
          </a:xfrm>
          <a:prstGeom prst="line">
            <a:avLst/>
          </a:prstGeom>
          <a:ln w="34925">
            <a:solidFill>
              <a:srgbClr val="A783B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4951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235" y="1248797"/>
            <a:ext cx="10291747" cy="4889184"/>
          </a:xfrm>
        </p:spPr>
        <p:txBody>
          <a:bodyPr>
            <a:normAutofit lnSpcReduction="10000"/>
          </a:bodyPr>
          <a:lstStyle/>
          <a:p>
            <a:pPr marL="0" indent="0">
              <a:lnSpc>
                <a:spcPct val="110000"/>
              </a:lnSpc>
              <a:buNone/>
            </a:pPr>
            <a:r>
              <a:rPr lang="en-GB" sz="3700" dirty="0">
                <a:solidFill>
                  <a:srgbClr val="281E6B"/>
                </a:solidFill>
                <a:latin typeface="Gill Sans MT" panose="020B0502020104020203" pitchFamily="34" charset="0"/>
              </a:rPr>
              <a:t>Can I still process personal data? Do I need consent?</a:t>
            </a:r>
          </a:p>
          <a:p>
            <a:pPr>
              <a:lnSpc>
                <a:spcPct val="100000"/>
              </a:lnSpc>
              <a:spcBef>
                <a:spcPts val="3000"/>
              </a:spcBef>
              <a:defRPr/>
            </a:pPr>
            <a:r>
              <a:rPr lang="en-GB" sz="2200" dirty="0">
                <a:latin typeface="Gill Sans MT" panose="020B0502020104020203" pitchFamily="34" charset="0"/>
                <a:cs typeface="Arial" panose="020B0604020202020204" pitchFamily="34" charset="0"/>
              </a:rPr>
              <a:t>The DPA is about making sure data processing and sharing is done properly – they aren’t there to prevent legitimate data sharing, so there is a lot you can do without consent. For example, you can process personal data </a:t>
            </a:r>
            <a:r>
              <a:rPr lang="en-GB" sz="2200" b="1" dirty="0">
                <a:latin typeface="Gill Sans MT" panose="020B0502020104020203" pitchFamily="34" charset="0"/>
                <a:cs typeface="Arial" panose="020B0604020202020204" pitchFamily="34" charset="0"/>
              </a:rPr>
              <a:t>without </a:t>
            </a:r>
            <a:r>
              <a:rPr lang="en-GB" sz="2200" dirty="0">
                <a:latin typeface="Gill Sans MT" panose="020B0502020104020203" pitchFamily="34" charset="0"/>
                <a:cs typeface="Arial" panose="020B0604020202020204" pitchFamily="34" charset="0"/>
              </a:rPr>
              <a:t>consent where it is necessary: </a:t>
            </a:r>
          </a:p>
          <a:p>
            <a:pPr lvl="1">
              <a:spcBef>
                <a:spcPts val="1200"/>
              </a:spcBef>
              <a:defRPr/>
            </a:pPr>
            <a:r>
              <a:rPr lang="en-GB" sz="1800" dirty="0">
                <a:latin typeface="Gill Sans MT" panose="020B0502020104020203" pitchFamily="34" charset="0"/>
                <a:cs typeface="Arial" panose="020B0604020202020204" pitchFamily="34" charset="0"/>
              </a:rPr>
              <a:t>For the performance of a contract – </a:t>
            </a:r>
            <a:r>
              <a:rPr lang="en-GB" sz="1800" i="1" dirty="0">
                <a:latin typeface="Gill Sans MT" panose="020B0502020104020203" pitchFamily="34" charset="0"/>
                <a:cs typeface="Arial" panose="020B0604020202020204" pitchFamily="34" charset="0"/>
              </a:rPr>
              <a:t>This relates to club membership which is a contract between the club and member and allows for use of data for specific purposes only </a:t>
            </a:r>
          </a:p>
          <a:p>
            <a:pPr lvl="1">
              <a:spcBef>
                <a:spcPts val="1200"/>
              </a:spcBef>
              <a:defRPr/>
            </a:pPr>
            <a:r>
              <a:rPr lang="en-GB" sz="1800" dirty="0">
                <a:latin typeface="Gill Sans MT" panose="020B0502020104020203" pitchFamily="34" charset="0"/>
                <a:cs typeface="Arial" panose="020B0604020202020204" pitchFamily="34" charset="0"/>
              </a:rPr>
              <a:t>For compliance with a legal obligation – All such requests and disclosures are managed by the data protection officer within strict ICO rules and UK Law </a:t>
            </a:r>
          </a:p>
          <a:p>
            <a:pPr lvl="1">
              <a:defRPr/>
            </a:pPr>
            <a:r>
              <a:rPr lang="en-GB" sz="1800" dirty="0">
                <a:latin typeface="Gill Sans MT" panose="020B0502020104020203" pitchFamily="34" charset="0"/>
                <a:cs typeface="Arial" panose="020B0604020202020204" pitchFamily="34" charset="0"/>
              </a:rPr>
              <a:t>To protect the vital interests of the data subject or another person</a:t>
            </a:r>
          </a:p>
          <a:p>
            <a:pPr lvl="1">
              <a:defRPr/>
            </a:pPr>
            <a:r>
              <a:rPr lang="en-GB" sz="1800" dirty="0">
                <a:latin typeface="Gill Sans MT" panose="020B0502020104020203" pitchFamily="34" charset="0"/>
                <a:cs typeface="Arial" panose="020B0604020202020204" pitchFamily="34" charset="0"/>
              </a:rPr>
              <a:t>In the exercise of official authority or in the public interest</a:t>
            </a:r>
          </a:p>
          <a:p>
            <a:pPr lvl="1">
              <a:defRPr/>
            </a:pPr>
            <a:r>
              <a:rPr lang="en-GB" sz="1800" dirty="0">
                <a:latin typeface="Gill Sans MT" panose="020B0502020104020203" pitchFamily="34" charset="0"/>
                <a:cs typeface="Arial" panose="020B0604020202020204" pitchFamily="34" charset="0"/>
              </a:rPr>
              <a:t>For the purposes of legitimate interests you are undertaking</a:t>
            </a:r>
          </a:p>
          <a:p>
            <a:pPr marL="400050">
              <a:lnSpc>
                <a:spcPct val="100000"/>
              </a:lnSpc>
              <a:spcBef>
                <a:spcPts val="1800"/>
              </a:spcBef>
              <a:buFont typeface="Arial" panose="020B0604020202020204" pitchFamily="34" charset="0"/>
              <a:buChar char="•"/>
              <a:defRPr/>
            </a:pPr>
            <a:r>
              <a:rPr lang="en-GB" sz="2200" dirty="0">
                <a:latin typeface="Gill Sans MT" panose="020B0502020104020203" pitchFamily="34" charset="0"/>
                <a:cs typeface="Arial" panose="020B0604020202020204" pitchFamily="34" charset="0"/>
              </a:rPr>
              <a:t>ONLY if NONE of the above apply do you need consent.</a:t>
            </a:r>
          </a:p>
        </p:txBody>
      </p:sp>
      <p:cxnSp>
        <p:nvCxnSpPr>
          <p:cNvPr id="6" name="Straight Connector 5"/>
          <p:cNvCxnSpPr>
            <a:cxnSpLocks/>
          </p:cNvCxnSpPr>
          <p:nvPr/>
        </p:nvCxnSpPr>
        <p:spPr>
          <a:xfrm>
            <a:off x="375920" y="6506407"/>
            <a:ext cx="11277816" cy="30480"/>
          </a:xfrm>
          <a:prstGeom prst="line">
            <a:avLst/>
          </a:prstGeom>
          <a:ln w="34925">
            <a:solidFill>
              <a:srgbClr val="A783B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4125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6519</TotalTime>
  <Words>2261</Words>
  <Application>Microsoft Office PowerPoint</Application>
  <PresentationFormat>Widescreen</PresentationFormat>
  <Paragraphs>119</Paragraphs>
  <Slides>13</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Gill Sans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Common scenarios you may encounter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jamesavery@nhs.net</dc:creator>
  <cp:lastModifiedBy>Theresa de la Fuente</cp:lastModifiedBy>
  <cp:revision>198</cp:revision>
  <cp:lastPrinted>2017-06-12T06:35:38Z</cp:lastPrinted>
  <dcterms:created xsi:type="dcterms:W3CDTF">2016-12-08T10:26:59Z</dcterms:created>
  <dcterms:modified xsi:type="dcterms:W3CDTF">2021-06-30T10:08:36Z</dcterms:modified>
</cp:coreProperties>
</file>